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2" r:id="rId3"/>
    <p:sldId id="262" r:id="rId4"/>
    <p:sldId id="259" r:id="rId5"/>
    <p:sldId id="283" r:id="rId6"/>
    <p:sldId id="260" r:id="rId7"/>
    <p:sldId id="257" r:id="rId8"/>
    <p:sldId id="271" r:id="rId9"/>
    <p:sldId id="264" r:id="rId10"/>
    <p:sldId id="261" r:id="rId11"/>
    <p:sldId id="284" r:id="rId12"/>
    <p:sldId id="285" r:id="rId13"/>
    <p:sldId id="286" r:id="rId14"/>
    <p:sldId id="287" r:id="rId15"/>
    <p:sldId id="288" r:id="rId16"/>
    <p:sldId id="269" r:id="rId17"/>
    <p:sldId id="265" r:id="rId18"/>
    <p:sldId id="279" r:id="rId19"/>
    <p:sldId id="280" r:id="rId20"/>
    <p:sldId id="270" r:id="rId21"/>
    <p:sldId id="281" r:id="rId22"/>
    <p:sldId id="274" r:id="rId23"/>
    <p:sldId id="275" r:id="rId24"/>
    <p:sldId id="276" r:id="rId25"/>
    <p:sldId id="277" r:id="rId26"/>
    <p:sldId id="267" r:id="rId27"/>
    <p:sldId id="294" r:id="rId28"/>
    <p:sldId id="293" r:id="rId29"/>
    <p:sldId id="278" r:id="rId30"/>
    <p:sldId id="29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19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1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25381-480F-FD47-BEEA-0C72CC40E6B7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A3F5F-A3C0-3C4B-A293-2CE2C5EBF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91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A22D5FA-CB64-1544-BC7A-3F23C3B0B599}" type="slidenum">
              <a:rPr lang="en-US" sz="1200"/>
              <a:pPr/>
              <a:t>9</a:t>
            </a:fld>
            <a:endParaRPr lang="en-US" sz="1200"/>
          </a:p>
        </p:txBody>
      </p:sp>
      <p:sp>
        <p:nvSpPr>
          <p:cNvPr id="1843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A22D5FA-CB64-1544-BC7A-3F23C3B0B599}" type="slidenum">
              <a:rPr lang="en-US" sz="1200"/>
              <a:pPr/>
              <a:t>10</a:t>
            </a:fld>
            <a:endParaRPr lang="en-US" sz="1200"/>
          </a:p>
        </p:txBody>
      </p:sp>
      <p:sp>
        <p:nvSpPr>
          <p:cNvPr id="1843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35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8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02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39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50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3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5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92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39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49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86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A3E15-82BB-244F-9DF6-E1C0B7CA7BF5}" type="datetimeFigureOut">
              <a:rPr lang="en-US" smtClean="0"/>
              <a:t>17-10-23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C7381-46A9-2E4E-B0DE-6E4ACADB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34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3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aseline="30000" dirty="0" smtClean="0"/>
              <a:t>40</a:t>
            </a:r>
            <a:r>
              <a:rPr lang="en-US" dirty="0" smtClean="0"/>
              <a:t>Ar/</a:t>
            </a:r>
            <a:r>
              <a:rPr lang="en-US" baseline="30000" dirty="0" smtClean="0"/>
              <a:t>39</a:t>
            </a:r>
            <a:r>
              <a:rPr lang="en-US" dirty="0" smtClean="0"/>
              <a:t>Ar </a:t>
            </a:r>
            <a:r>
              <a:rPr lang="en-US" dirty="0" err="1" smtClean="0"/>
              <a:t>Thermochronology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Diffusion and Dodson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Clare Warren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Helsinki,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24 October 2017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643" y="5140325"/>
            <a:ext cx="2195513" cy="15049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712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Arial" pitchFamily="84" charset="0"/>
                <a:ea typeface="Osaka" pitchFamily="84" charset="-128"/>
                <a:cs typeface="Osaka" pitchFamily="84" charset="-128"/>
              </a:rPr>
              <a:t>Linking age to T: Dodson T</a:t>
            </a:r>
            <a:r>
              <a:rPr lang="en-US" baseline="-25000">
                <a:latin typeface="Arial" pitchFamily="84" charset="0"/>
                <a:ea typeface="Osaka" pitchFamily="84" charset="-128"/>
                <a:cs typeface="Osaka" pitchFamily="84" charset="-128"/>
              </a:rPr>
              <a:t>c</a:t>
            </a:r>
            <a:endParaRPr lang="en-US">
              <a:latin typeface="Arial" pitchFamily="84" charset="0"/>
              <a:ea typeface="Osaka" pitchFamily="84" charset="-128"/>
              <a:cs typeface="Osaka" pitchFamily="84" charset="-128"/>
            </a:endParaRPr>
          </a:p>
        </p:txBody>
      </p:sp>
      <p:sp>
        <p:nvSpPr>
          <p:cNvPr id="19458" name="Text Box 11"/>
          <p:cNvSpPr txBox="1">
            <a:spLocks noChangeArrowheads="1"/>
          </p:cNvSpPr>
          <p:nvPr/>
        </p:nvSpPr>
        <p:spPr bwMode="auto">
          <a:xfrm>
            <a:off x="2972538" y="3060998"/>
            <a:ext cx="4924170" cy="6463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GB" sz="3600" dirty="0" err="1">
                <a:solidFill>
                  <a:srgbClr val="000000"/>
                </a:solidFill>
              </a:rPr>
              <a:t>T</a:t>
            </a:r>
            <a:r>
              <a:rPr lang="en-GB" sz="3600" baseline="-25000" dirty="0" err="1">
                <a:solidFill>
                  <a:srgbClr val="000000"/>
                </a:solidFill>
              </a:rPr>
              <a:t>c</a:t>
            </a:r>
            <a:r>
              <a:rPr lang="en-GB" sz="3600" dirty="0">
                <a:solidFill>
                  <a:srgbClr val="000000"/>
                </a:solidFill>
              </a:rPr>
              <a:t>=R / [</a:t>
            </a:r>
            <a:r>
              <a:rPr lang="en-GB" sz="3600" dirty="0" err="1">
                <a:solidFill>
                  <a:srgbClr val="000000"/>
                </a:solidFill>
              </a:rPr>
              <a:t>E</a:t>
            </a:r>
            <a:r>
              <a:rPr lang="en-GB" sz="3600" baseline="-25000" dirty="0" err="1">
                <a:solidFill>
                  <a:srgbClr val="000000"/>
                </a:solidFill>
              </a:rPr>
              <a:t>a</a:t>
            </a:r>
            <a:r>
              <a:rPr lang="en-GB" sz="3600" dirty="0">
                <a:solidFill>
                  <a:srgbClr val="000000"/>
                </a:solidFill>
              </a:rPr>
              <a:t> </a:t>
            </a:r>
            <a:r>
              <a:rPr lang="en-GB" sz="3600" dirty="0" err="1">
                <a:solidFill>
                  <a:srgbClr val="000000"/>
                </a:solidFill>
              </a:rPr>
              <a:t>ln</a:t>
            </a:r>
            <a:r>
              <a:rPr lang="en-GB" sz="3600" dirty="0">
                <a:solidFill>
                  <a:srgbClr val="000000"/>
                </a:solidFill>
              </a:rPr>
              <a:t>(A</a:t>
            </a:r>
            <a:r>
              <a:rPr lang="en-GB" sz="3600" dirty="0">
                <a:solidFill>
                  <a:srgbClr val="000000"/>
                </a:solidFill>
                <a:sym typeface="Symbol" charset="0"/>
              </a:rPr>
              <a:t></a:t>
            </a:r>
            <a:r>
              <a:rPr lang="en-GB" sz="3600" dirty="0">
                <a:solidFill>
                  <a:srgbClr val="000000"/>
                </a:solidFill>
              </a:rPr>
              <a:t>D</a:t>
            </a:r>
            <a:r>
              <a:rPr lang="en-GB" sz="3600" baseline="-25000" dirty="0">
                <a:solidFill>
                  <a:srgbClr val="000000"/>
                </a:solidFill>
              </a:rPr>
              <a:t>0 </a:t>
            </a:r>
            <a:r>
              <a:rPr lang="en-GB" sz="3600" dirty="0">
                <a:solidFill>
                  <a:srgbClr val="000000"/>
                </a:solidFill>
              </a:rPr>
              <a:t>/a</a:t>
            </a:r>
            <a:r>
              <a:rPr lang="en-GB" sz="3600" baseline="30000" dirty="0">
                <a:solidFill>
                  <a:srgbClr val="000000"/>
                </a:solidFill>
              </a:rPr>
              <a:t>2</a:t>
            </a:r>
            <a:r>
              <a:rPr lang="en-GB" sz="3600" dirty="0">
                <a:solidFill>
                  <a:srgbClr val="000000"/>
                </a:solidFill>
              </a:rPr>
              <a:t>)]</a:t>
            </a:r>
            <a:r>
              <a:rPr lang="en-GB" sz="3600" dirty="0"/>
              <a:t>  </a:t>
            </a:r>
          </a:p>
        </p:txBody>
      </p:sp>
      <p:sp>
        <p:nvSpPr>
          <p:cNvPr id="19459" name="Text Box 10"/>
          <p:cNvSpPr txBox="1">
            <a:spLocks noChangeArrowheads="1"/>
          </p:cNvSpPr>
          <p:nvPr/>
        </p:nvSpPr>
        <p:spPr bwMode="auto">
          <a:xfrm>
            <a:off x="5434623" y="6226176"/>
            <a:ext cx="29164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GB" dirty="0"/>
              <a:t>Dodson, CMP, 1973</a:t>
            </a:r>
          </a:p>
        </p:txBody>
      </p:sp>
      <p:pic>
        <p:nvPicPr>
          <p:cNvPr id="19460" name="Picture 7" descr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37" y="1829595"/>
            <a:ext cx="2793023" cy="10080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4264185"/>
            <a:ext cx="627607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4F81BD"/>
                </a:solidFill>
              </a:rPr>
              <a:t>R = gas </a:t>
            </a:r>
            <a:r>
              <a:rPr lang="en-US" sz="2400" dirty="0" err="1" smtClean="0">
                <a:solidFill>
                  <a:srgbClr val="4F81BD"/>
                </a:solidFill>
              </a:rPr>
              <a:t>constact</a:t>
            </a:r>
            <a:endParaRPr lang="en-US" sz="2400" dirty="0" smtClean="0">
              <a:solidFill>
                <a:srgbClr val="4F81BD"/>
              </a:solidFill>
            </a:endParaRPr>
          </a:p>
          <a:p>
            <a:r>
              <a:rPr lang="en-US" sz="2400" dirty="0" err="1" smtClean="0">
                <a:solidFill>
                  <a:srgbClr val="4F81BD"/>
                </a:solidFill>
              </a:rPr>
              <a:t>E</a:t>
            </a:r>
            <a:r>
              <a:rPr lang="en-US" sz="2400" baseline="-25000" dirty="0" err="1" smtClean="0">
                <a:solidFill>
                  <a:srgbClr val="4F81BD"/>
                </a:solidFill>
              </a:rPr>
              <a:t>a</a:t>
            </a:r>
            <a:r>
              <a:rPr lang="en-US" sz="2400" dirty="0" smtClean="0">
                <a:solidFill>
                  <a:srgbClr val="4F81BD"/>
                </a:solidFill>
              </a:rPr>
              <a:t>= activation energy</a:t>
            </a:r>
          </a:p>
          <a:p>
            <a:r>
              <a:rPr lang="en-US" sz="2400" dirty="0" smtClean="0">
                <a:solidFill>
                  <a:srgbClr val="4F81BD"/>
                </a:solidFill>
              </a:rPr>
              <a:t>A = shape factor (line, plane, sphere)</a:t>
            </a:r>
          </a:p>
          <a:p>
            <a:r>
              <a:rPr lang="en-US" sz="2400" dirty="0" err="1" smtClean="0">
                <a:solidFill>
                  <a:srgbClr val="4F81BD"/>
                </a:solidFill>
              </a:rPr>
              <a:t>τ</a:t>
            </a:r>
            <a:r>
              <a:rPr lang="en-US" sz="2400" dirty="0" smtClean="0">
                <a:solidFill>
                  <a:srgbClr val="4F81BD"/>
                </a:solidFill>
              </a:rPr>
              <a:t>= time constant  with which D diminishes with T</a:t>
            </a:r>
          </a:p>
          <a:p>
            <a:r>
              <a:rPr lang="en-US" sz="2400" dirty="0" smtClean="0">
                <a:solidFill>
                  <a:srgbClr val="4F81BD"/>
                </a:solidFill>
              </a:rPr>
              <a:t>D</a:t>
            </a:r>
            <a:r>
              <a:rPr lang="en-US" sz="2400" baseline="-25000" dirty="0" smtClean="0">
                <a:solidFill>
                  <a:srgbClr val="4F81BD"/>
                </a:solidFill>
              </a:rPr>
              <a:t>0</a:t>
            </a:r>
            <a:r>
              <a:rPr lang="en-US" sz="2400" dirty="0" smtClean="0">
                <a:solidFill>
                  <a:srgbClr val="4F81BD"/>
                </a:solidFill>
              </a:rPr>
              <a:t> = diffusion coefficient</a:t>
            </a:r>
          </a:p>
          <a:p>
            <a:r>
              <a:rPr lang="en-US" sz="2400" dirty="0" smtClean="0">
                <a:solidFill>
                  <a:srgbClr val="4F81BD"/>
                </a:solidFill>
              </a:rPr>
              <a:t>a = diffusion radius</a:t>
            </a:r>
            <a:endParaRPr lang="en-US" sz="2400" dirty="0">
              <a:solidFill>
                <a:srgbClr val="4F81BD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58382" y="3971797"/>
            <a:ext cx="3175068" cy="58477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none">
            <a:spAutoFit/>
          </a:bodyPr>
          <a:lstStyle/>
          <a:p>
            <a:r>
              <a:rPr lang="en-GB" sz="3200" dirty="0">
                <a:sym typeface="Symbol" charset="0"/>
              </a:rPr>
              <a:t> = -RT</a:t>
            </a:r>
            <a:r>
              <a:rPr lang="en-GB" sz="3200" baseline="30000" dirty="0">
                <a:sym typeface="Symbol" charset="0"/>
              </a:rPr>
              <a:t>2</a:t>
            </a:r>
            <a:r>
              <a:rPr lang="en-GB" sz="3200" dirty="0">
                <a:sym typeface="Symbol" charset="0"/>
              </a:rPr>
              <a:t>/(E </a:t>
            </a:r>
            <a:r>
              <a:rPr lang="en-GB" sz="3200" dirty="0" err="1">
                <a:sym typeface="Symbol" charset="0"/>
              </a:rPr>
              <a:t>dT</a:t>
            </a:r>
            <a:r>
              <a:rPr lang="en-GB" sz="3200" dirty="0">
                <a:sym typeface="Symbol" charset="0"/>
              </a:rPr>
              <a:t>/</a:t>
            </a:r>
            <a:r>
              <a:rPr lang="en-GB" sz="3200" dirty="0" err="1">
                <a:sym typeface="Symbol" charset="0"/>
              </a:rPr>
              <a:t>dt</a:t>
            </a:r>
            <a:r>
              <a:rPr lang="en-GB" sz="3200" dirty="0">
                <a:sym typeface="Symbol" charset="0"/>
              </a:rPr>
              <a:t>)</a:t>
            </a:r>
            <a:r>
              <a:rPr lang="en-GB" sz="3200" dirty="0"/>
              <a:t> 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40662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79" y="4423614"/>
            <a:ext cx="5797022" cy="23006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4307" y="651756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84815" y="95255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1897" y="15060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362644" y="137234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14932" y="18682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373897" y="8602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10132" y="225856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66961" y="2436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0132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73897" y="3217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897" y="34657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954363" y="14956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cxnSp>
        <p:nvCxnSpPr>
          <p:cNvPr id="169" name="Straight Arrow Connector 168"/>
          <p:cNvCxnSpPr/>
          <p:nvPr/>
        </p:nvCxnSpPr>
        <p:spPr>
          <a:xfrm>
            <a:off x="584815" y="3808294"/>
            <a:ext cx="0" cy="753956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1131717" y="3662480"/>
            <a:ext cx="410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X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995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79" y="4423614"/>
            <a:ext cx="5797022" cy="23006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4307" y="651756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84815" y="95255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1897" y="15060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362644" y="137234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14932" y="18682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373897" y="8602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10132" y="225856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66961" y="2436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0132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73897" y="3217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897" y="34657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25827" y="668473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226335" y="9692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53417" y="152275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004164" y="1389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56452" y="18849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15417" y="87699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153429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008481" y="245312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7604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15417" y="32338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53417" y="34825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602287" y="83558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655895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212504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087187" y="29938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113095" y="1693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12505" y="196049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50464" y="247707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33798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28812" y="3155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086012" y="3675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954363" y="14956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72424" y="22147"/>
            <a:ext cx="767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</a:t>
            </a:r>
          </a:p>
          <a:p>
            <a:r>
              <a:rPr lang="en-US" dirty="0" smtClean="0"/>
              <a:t>-3</a:t>
            </a:r>
            <a:endParaRPr lang="en-US" dirty="0"/>
          </a:p>
        </p:txBody>
      </p:sp>
      <p:cxnSp>
        <p:nvCxnSpPr>
          <p:cNvPr id="169" name="Straight Arrow Connector 168"/>
          <p:cNvCxnSpPr/>
          <p:nvPr/>
        </p:nvCxnSpPr>
        <p:spPr>
          <a:xfrm>
            <a:off x="584815" y="3808294"/>
            <a:ext cx="0" cy="753956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1131717" y="3662480"/>
            <a:ext cx="410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X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743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79" y="4423614"/>
            <a:ext cx="5797022" cy="23006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4307" y="651756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84815" y="95255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1897" y="15060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362644" y="137234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14932" y="18682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373897" y="8602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10132" y="225856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66961" y="2436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0132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73897" y="3217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897" y="34657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25827" y="668473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226335" y="9692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53417" y="152275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004164" y="1389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56452" y="18849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15417" y="87699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153429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008481" y="245312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7604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15417" y="32338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53417" y="34825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602287" y="83558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655895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212504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087187" y="29938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113095" y="1693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12505" y="196049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50464" y="247707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33798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28812" y="3155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086012" y="3675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954363" y="14956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72424" y="22147"/>
            <a:ext cx="767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</a:t>
            </a:r>
          </a:p>
          <a:p>
            <a:r>
              <a:rPr lang="en-US" dirty="0" smtClean="0"/>
              <a:t>-3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3665328" y="668478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865836" y="9692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892918" y="152275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643665" y="13890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295953" y="18849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654918" y="87699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647982" y="245312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54918" y="32338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892918" y="3482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241788" y="8355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295396" y="12359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726688" y="299388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752596" y="16931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3852006" y="19605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4289965" y="247707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773299" y="277862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268313" y="31555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4368870" y="41165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3718837" y="22147"/>
            <a:ext cx="1116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</a:t>
            </a:r>
          </a:p>
          <a:p>
            <a:r>
              <a:rPr lang="en-US" dirty="0" smtClean="0"/>
              <a:t>-3-3</a:t>
            </a:r>
            <a:endParaRPr lang="en-US" dirty="0"/>
          </a:p>
        </p:txBody>
      </p:sp>
      <p:sp>
        <p:nvSpPr>
          <p:cNvPr id="70" name="Oval 69"/>
          <p:cNvSpPr/>
          <p:nvPr/>
        </p:nvSpPr>
        <p:spPr>
          <a:xfrm>
            <a:off x="4580192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54367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639267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4835399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3726688" y="7265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4285301" y="15898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725513" y="207599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3821487" y="251123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042184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4341554" y="36513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4090919" y="285271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102641" y="224385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4877913" y="11241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Arrow Connector 168"/>
          <p:cNvCxnSpPr/>
          <p:nvPr/>
        </p:nvCxnSpPr>
        <p:spPr>
          <a:xfrm>
            <a:off x="584815" y="3808294"/>
            <a:ext cx="0" cy="753956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1131717" y="3662480"/>
            <a:ext cx="410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X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743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79" y="4423614"/>
            <a:ext cx="5797022" cy="23006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4307" y="651756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84815" y="95255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1897" y="15060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362644" y="137234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14932" y="18682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373897" y="8602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10132" y="225856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66961" y="2436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0132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73897" y="3217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897" y="34657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25827" y="668473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226335" y="9692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53417" y="152275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004164" y="1389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56452" y="18849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15417" y="87699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153429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008481" y="245312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7604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15417" y="32338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53417" y="34825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602287" y="83558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655895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212504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087187" y="29938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113095" y="1693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12505" y="196049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50464" y="247707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33798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28812" y="3155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086012" y="3675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954363" y="14956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72424" y="22147"/>
            <a:ext cx="767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</a:t>
            </a:r>
          </a:p>
          <a:p>
            <a:r>
              <a:rPr lang="en-US" dirty="0" smtClean="0"/>
              <a:t>-3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3665328" y="668478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865836" y="9692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892918" y="152275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643665" y="13890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295953" y="18849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654918" y="87699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647982" y="245312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54918" y="32338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892918" y="3482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241788" y="8355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295396" y="12359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726688" y="299388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752596" y="16931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3852006" y="19605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4289965" y="247707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773299" y="277862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268313" y="31555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4368870" y="41165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3718837" y="22147"/>
            <a:ext cx="1116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</a:t>
            </a:r>
          </a:p>
          <a:p>
            <a:r>
              <a:rPr lang="en-US" dirty="0" smtClean="0"/>
              <a:t>-3-3</a:t>
            </a:r>
            <a:endParaRPr lang="en-US" dirty="0"/>
          </a:p>
        </p:txBody>
      </p:sp>
      <p:sp>
        <p:nvSpPr>
          <p:cNvPr id="70" name="Oval 69"/>
          <p:cNvSpPr/>
          <p:nvPr/>
        </p:nvSpPr>
        <p:spPr>
          <a:xfrm>
            <a:off x="4580192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54367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639267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4835399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3726688" y="7265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4285301" y="15898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725513" y="207599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3821487" y="251123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042184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4341554" y="36513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4090919" y="285271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102641" y="224385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4877913" y="11241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5280948" y="653768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5481456" y="9545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5508538" y="150804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259285" y="137435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5911573" y="187022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270538" y="86228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6263602" y="24384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6270538" y="321912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5508538" y="34678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857408" y="8208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5911016" y="12212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5342308" y="29791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6368216" y="16784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5467626" y="194579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723663" y="409936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207808" y="406593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5883933" y="31408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342308" y="7118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900921" y="15751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6341133" y="20612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437107" y="249652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311789" y="406120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5706539" y="283800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5718261" y="222914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493533" y="110946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6092334" y="216804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5383220" y="124839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6466450" y="7163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5673773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466450" y="359104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6108043" y="284148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6145220" y="17088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6082491" y="9545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6466450" y="236283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5348827" y="22323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/>
          <p:cNvSpPr txBox="1"/>
          <p:nvPr/>
        </p:nvSpPr>
        <p:spPr>
          <a:xfrm>
            <a:off x="5416017" y="-22350"/>
            <a:ext cx="1465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10+10+10+10</a:t>
            </a:r>
          </a:p>
          <a:p>
            <a:r>
              <a:rPr lang="en-US" dirty="0" smtClean="0"/>
              <a:t>-3-3-3</a:t>
            </a:r>
            <a:endParaRPr lang="en-US" dirty="0"/>
          </a:p>
        </p:txBody>
      </p:sp>
      <p:sp>
        <p:nvSpPr>
          <p:cNvPr id="119" name="Oval 118"/>
          <p:cNvSpPr/>
          <p:nvPr/>
        </p:nvSpPr>
        <p:spPr>
          <a:xfrm>
            <a:off x="6229253" y="4067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6440575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5499650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6695782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902567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6082490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Arrow Connector 168"/>
          <p:cNvCxnSpPr/>
          <p:nvPr/>
        </p:nvCxnSpPr>
        <p:spPr>
          <a:xfrm>
            <a:off x="584815" y="3808294"/>
            <a:ext cx="0" cy="753956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1131717" y="3662480"/>
            <a:ext cx="410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X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743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79" y="4423614"/>
            <a:ext cx="5797022" cy="23006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4307" y="651756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84815" y="95255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1897" y="15060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362644" y="137234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14932" y="18682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373897" y="8602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10132" y="225856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66961" y="2436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10132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73897" y="3217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1897" y="34657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8088474" y="10949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576551" y="94562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491709" y="176294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649791" y="258681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160244" y="165644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311957" y="268983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617026" y="40804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8388400" y="403675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339109" y="188269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649791" y="364791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025827" y="668473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226335" y="9692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53417" y="152275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004164" y="1389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56452" y="18849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15417" y="87699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153429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008481" y="245312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7604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15417" y="323382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53417" y="34825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602287" y="83558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655895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212504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087187" y="29938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113095" y="16931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212505" y="196049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50464" y="247707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133798" y="27786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28812" y="3155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086012" y="36750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954363" y="14956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2272424" y="22147"/>
            <a:ext cx="767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</a:t>
            </a:r>
          </a:p>
          <a:p>
            <a:r>
              <a:rPr lang="en-US" dirty="0" smtClean="0"/>
              <a:t>-3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3665328" y="668478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865836" y="9692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892918" y="152275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643665" y="13890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295953" y="18849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654918" y="87699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647982" y="245312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54918" y="323383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892918" y="34825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241788" y="8355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295396" y="12359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726688" y="299388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752596" y="16931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3852006" y="19605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4289965" y="247707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773299" y="277862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268313" y="31555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4368870" y="41165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3718837" y="22147"/>
            <a:ext cx="1116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</a:t>
            </a:r>
          </a:p>
          <a:p>
            <a:r>
              <a:rPr lang="en-US" dirty="0" smtClean="0"/>
              <a:t>-3-3</a:t>
            </a:r>
            <a:endParaRPr lang="en-US" dirty="0"/>
          </a:p>
        </p:txBody>
      </p:sp>
      <p:sp>
        <p:nvSpPr>
          <p:cNvPr id="70" name="Oval 69"/>
          <p:cNvSpPr/>
          <p:nvPr/>
        </p:nvSpPr>
        <p:spPr>
          <a:xfrm>
            <a:off x="4580192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54367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639267" y="413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4835399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3726688" y="72658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4285301" y="15898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725513" y="207599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3821487" y="251123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042184" y="40959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4341554" y="36513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4090919" y="285271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102641" y="224385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4877913" y="11241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5280948" y="653768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5481456" y="9545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5508538" y="150804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259285" y="137435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5911573" y="187022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270538" y="86228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6263602" y="243841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6270538" y="321912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5508538" y="34678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857408" y="8208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5911016" y="12212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5342308" y="297917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6368216" y="16784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5467626" y="194579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723663" y="409936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207808" y="406593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5883933" y="314080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342308" y="7118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900921" y="15751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6341133" y="20612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437107" y="249652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311789" y="406120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5706539" y="283800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5718261" y="222914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493533" y="110946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6092334" y="216804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5383220" y="1248398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6466450" y="71637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5673773" y="123591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466450" y="359104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6108043" y="284148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6145220" y="17088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6082491" y="95457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6466450" y="236283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5348827" y="22323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/>
          <p:cNvSpPr txBox="1"/>
          <p:nvPr/>
        </p:nvSpPr>
        <p:spPr>
          <a:xfrm>
            <a:off x="5416017" y="-22350"/>
            <a:ext cx="1465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10+10+10+10</a:t>
            </a:r>
          </a:p>
          <a:p>
            <a:r>
              <a:rPr lang="en-US" dirty="0" smtClean="0"/>
              <a:t>-3-3-3</a:t>
            </a:r>
            <a:endParaRPr lang="en-US" dirty="0"/>
          </a:p>
        </p:txBody>
      </p:sp>
      <p:sp>
        <p:nvSpPr>
          <p:cNvPr id="119" name="Oval 118"/>
          <p:cNvSpPr/>
          <p:nvPr/>
        </p:nvSpPr>
        <p:spPr>
          <a:xfrm>
            <a:off x="6229253" y="406740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6440575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5499650" y="40841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6695782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902567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6082490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7098884" y="639284"/>
            <a:ext cx="1487101" cy="3342309"/>
          </a:xfrm>
          <a:prstGeom prst="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299392" y="9400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7326474" y="149356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8077221" y="135987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7729509" y="185573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8088474" y="84780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8213791" y="407838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8088474" y="320463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7326474" y="345331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7675344" y="80639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728952" y="120672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7160244" y="296469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8186152" y="166392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7285562" y="193130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7541599" y="408487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8025744" y="405145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701869" y="312632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7160244" y="6973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7718857" y="15606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8159069" y="204680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7255043" y="248204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7129725" y="404671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7524475" y="282352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7536197" y="221466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8311469" y="1094983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7910270" y="215356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7201156" y="1233914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8284386" y="70188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491709" y="1221427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8284386" y="357656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7925979" y="282700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7963156" y="169438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7900427" y="940086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8284386" y="2348352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7166763" y="2217899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8047189" y="4052920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8258511" y="406965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317586" y="4069651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8513718" y="40322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7720503" y="40322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7900426" y="4032235"/>
            <a:ext cx="250635" cy="2673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/>
          <p:cNvSpPr txBox="1"/>
          <p:nvPr/>
        </p:nvSpPr>
        <p:spPr>
          <a:xfrm>
            <a:off x="7103149" y="24156"/>
            <a:ext cx="181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10+10+10+10+10</a:t>
            </a:r>
          </a:p>
          <a:p>
            <a:r>
              <a:rPr lang="en-US" dirty="0" smtClean="0"/>
              <a:t>-3-3-3-3</a:t>
            </a:r>
            <a:endParaRPr lang="en-US" dirty="0"/>
          </a:p>
        </p:txBody>
      </p:sp>
      <p:cxnSp>
        <p:nvCxnSpPr>
          <p:cNvPr id="169" name="Straight Arrow Connector 168"/>
          <p:cNvCxnSpPr/>
          <p:nvPr/>
        </p:nvCxnSpPr>
        <p:spPr>
          <a:xfrm>
            <a:off x="584815" y="3808294"/>
            <a:ext cx="0" cy="753956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1131717" y="3662480"/>
            <a:ext cx="4106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X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743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Remember minerals have different lattice properties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9608" r="20936"/>
          <a:stretch/>
        </p:blipFill>
        <p:spPr>
          <a:xfrm>
            <a:off x="457200" y="1766853"/>
            <a:ext cx="2984500" cy="37608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250" y="1920875"/>
            <a:ext cx="3206750" cy="3206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6375" y="6371709"/>
            <a:ext cx="408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Images: </a:t>
            </a:r>
            <a:r>
              <a:rPr lang="en-US" dirty="0" err="1" smtClean="0"/>
              <a:t>ruby.colorado.edu</a:t>
            </a:r>
            <a:r>
              <a:rPr lang="en-US" dirty="0" smtClean="0"/>
              <a:t> and </a:t>
            </a:r>
            <a:r>
              <a:rPr lang="en-US" dirty="0" err="1" smtClean="0"/>
              <a:t>uwgb.edu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5500" y="5826125"/>
            <a:ext cx="293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Mica: cylinder (2D)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5175250" y="5826125"/>
            <a:ext cx="33049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Feldspar: sphere (3D)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08332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162675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</a:t>
            </a:r>
            <a:r>
              <a:rPr lang="en-US" dirty="0" err="1" smtClean="0"/>
              <a:t>T</a:t>
            </a:r>
            <a:r>
              <a:rPr lang="en-US" baseline="-25000" dirty="0" err="1" smtClean="0"/>
              <a:t>c</a:t>
            </a:r>
            <a:r>
              <a:rPr lang="en-US" dirty="0" smtClean="0"/>
              <a:t> Spreadsheet for muscovite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0" y="274638"/>
            <a:ext cx="1663700" cy="1663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7825" y="1476375"/>
            <a:ext cx="8350250" cy="5816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Constants:</a:t>
            </a:r>
          </a:p>
          <a:p>
            <a:r>
              <a:rPr lang="en-US" sz="2800" dirty="0" smtClean="0"/>
              <a:t>R = 1.986 x 10</a:t>
            </a:r>
            <a:r>
              <a:rPr lang="en-US" sz="2800" baseline="30000" dirty="0" smtClean="0"/>
              <a:t>-3 </a:t>
            </a:r>
            <a:r>
              <a:rPr lang="en-US" sz="2800" dirty="0" smtClean="0"/>
              <a:t>kcal/K/</a:t>
            </a:r>
            <a:r>
              <a:rPr lang="en-US" sz="2800" dirty="0" err="1" smtClean="0"/>
              <a:t>mol</a:t>
            </a:r>
            <a:endParaRPr lang="en-US" sz="2800" dirty="0" smtClean="0"/>
          </a:p>
          <a:p>
            <a:r>
              <a:rPr lang="en-US" sz="2800" dirty="0" smtClean="0"/>
              <a:t>D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= 2.3 cm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s</a:t>
            </a:r>
            <a:r>
              <a:rPr lang="en-US" sz="2800" baseline="30000" dirty="0" smtClean="0"/>
              <a:t>-1</a:t>
            </a:r>
            <a:r>
              <a:rPr lang="en-US" sz="2800" dirty="0" smtClean="0"/>
              <a:t> (Harrison et al., 2009)</a:t>
            </a:r>
          </a:p>
          <a:p>
            <a:r>
              <a:rPr lang="en-US" sz="2800" dirty="0" smtClean="0"/>
              <a:t>E</a:t>
            </a:r>
            <a:r>
              <a:rPr lang="en-US" sz="2800" baseline="-25000" dirty="0" smtClean="0"/>
              <a:t>A</a:t>
            </a:r>
            <a:r>
              <a:rPr lang="en-US" sz="2800" dirty="0" smtClean="0"/>
              <a:t>= 63 kcal mol</a:t>
            </a:r>
            <a:r>
              <a:rPr lang="en-US" sz="2800" baseline="30000" dirty="0" smtClean="0"/>
              <a:t>-1</a:t>
            </a:r>
            <a:endParaRPr lang="en-US" sz="2800" dirty="0" smtClean="0"/>
          </a:p>
          <a:p>
            <a:r>
              <a:rPr lang="en-US" sz="2800" dirty="0" smtClean="0"/>
              <a:t>A = 27 for cylinder</a:t>
            </a:r>
          </a:p>
          <a:p>
            <a:endParaRPr lang="en-US" sz="2800" dirty="0"/>
          </a:p>
          <a:p>
            <a:r>
              <a:rPr lang="en-US" sz="2800" dirty="0" smtClean="0"/>
              <a:t>Let’s use a grain radius of 0.05 cm</a:t>
            </a:r>
          </a:p>
          <a:p>
            <a:r>
              <a:rPr lang="en-US" sz="2800" dirty="0" smtClean="0"/>
              <a:t>And a cooling rate of 10 K Ma</a:t>
            </a:r>
            <a:r>
              <a:rPr lang="en-US" sz="2800" baseline="30000" dirty="0" smtClean="0"/>
              <a:t>-1 </a:t>
            </a:r>
            <a:r>
              <a:rPr lang="en-US" sz="2800" dirty="0" smtClean="0"/>
              <a:t>(convert to K s</a:t>
            </a:r>
            <a:r>
              <a:rPr lang="en-US" sz="2800" baseline="30000" dirty="0" smtClean="0"/>
              <a:t>-1</a:t>
            </a:r>
            <a:r>
              <a:rPr lang="en-US" sz="2800" dirty="0" smtClean="0"/>
              <a:t>)</a:t>
            </a:r>
          </a:p>
          <a:p>
            <a:endParaRPr lang="en-US" sz="2800" dirty="0"/>
          </a:p>
          <a:p>
            <a:r>
              <a:rPr lang="en-US" sz="2800" dirty="0" smtClean="0"/>
              <a:t>What is T</a:t>
            </a:r>
            <a:r>
              <a:rPr lang="en-US" sz="2800" baseline="-25000" dirty="0"/>
              <a:t>C</a:t>
            </a:r>
            <a:r>
              <a:rPr lang="en-US" sz="2800" dirty="0" smtClean="0"/>
              <a:t>?</a:t>
            </a:r>
          </a:p>
          <a:p>
            <a:r>
              <a:rPr lang="en-US" sz="2800" dirty="0" smtClean="0"/>
              <a:t>Hint: you will need to </a:t>
            </a:r>
            <a:r>
              <a:rPr lang="en-US" sz="2800" dirty="0" smtClean="0"/>
              <a:t>iterate.  Choose </a:t>
            </a:r>
            <a:r>
              <a:rPr lang="en-US" sz="2800" dirty="0" smtClean="0"/>
              <a:t>a </a:t>
            </a:r>
            <a:r>
              <a:rPr lang="en-US" sz="2800" dirty="0" smtClean="0"/>
              <a:t>starting </a:t>
            </a:r>
            <a:r>
              <a:rPr lang="en-US" sz="2800" dirty="0" smtClean="0"/>
              <a:t>temperature </a:t>
            </a:r>
            <a:r>
              <a:rPr lang="en-US" sz="2800" dirty="0" smtClean="0"/>
              <a:t>to </a:t>
            </a:r>
            <a:r>
              <a:rPr lang="en-US" sz="2800" dirty="0" smtClean="0"/>
              <a:t>calculate </a:t>
            </a:r>
            <a:r>
              <a:rPr lang="en-GB" sz="2800" dirty="0" smtClean="0">
                <a:sym typeface="Symbol" charset="0"/>
              </a:rPr>
              <a:t>, then iterate from that value</a:t>
            </a:r>
            <a:endParaRPr lang="en-US" sz="2800" dirty="0" smtClean="0"/>
          </a:p>
          <a:p>
            <a:endParaRPr lang="en-US" sz="2800" dirty="0"/>
          </a:p>
        </p:txBody>
      </p:sp>
      <p:sp>
        <p:nvSpPr>
          <p:cNvPr id="5" name="Text Box 11"/>
          <p:cNvSpPr txBox="1">
            <a:spLocks noChangeArrowheads="1"/>
          </p:cNvSpPr>
          <p:nvPr/>
        </p:nvSpPr>
        <p:spPr bwMode="auto">
          <a:xfrm>
            <a:off x="3868038" y="2892179"/>
            <a:ext cx="479590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GB" sz="3600" dirty="0" err="1">
                <a:solidFill>
                  <a:srgbClr val="FF0000"/>
                </a:solidFill>
              </a:rPr>
              <a:t>T</a:t>
            </a:r>
            <a:r>
              <a:rPr lang="en-GB" sz="3600" baseline="-25000" dirty="0" err="1">
                <a:solidFill>
                  <a:srgbClr val="FF0000"/>
                </a:solidFill>
              </a:rPr>
              <a:t>c</a:t>
            </a:r>
            <a:r>
              <a:rPr lang="en-GB" sz="3600" dirty="0"/>
              <a:t>=</a:t>
            </a:r>
            <a:r>
              <a:rPr lang="en-GB" sz="3600" dirty="0">
                <a:solidFill>
                  <a:srgbClr val="999999"/>
                </a:solidFill>
              </a:rPr>
              <a:t>R</a:t>
            </a:r>
            <a:r>
              <a:rPr lang="en-GB" sz="3600" dirty="0"/>
              <a:t> / [</a:t>
            </a:r>
            <a:r>
              <a:rPr lang="en-GB" sz="3600" dirty="0" err="1">
                <a:solidFill>
                  <a:srgbClr val="999999"/>
                </a:solidFill>
              </a:rPr>
              <a:t>E</a:t>
            </a:r>
            <a:r>
              <a:rPr lang="en-GB" sz="3600" baseline="-25000" dirty="0" err="1">
                <a:solidFill>
                  <a:srgbClr val="999999"/>
                </a:solidFill>
              </a:rPr>
              <a:t>a</a:t>
            </a:r>
            <a:r>
              <a:rPr lang="en-GB" sz="3600" dirty="0"/>
              <a:t> </a:t>
            </a:r>
            <a:r>
              <a:rPr lang="en-GB" sz="3600" dirty="0" err="1"/>
              <a:t>ln</a:t>
            </a:r>
            <a:r>
              <a:rPr lang="en-GB" sz="3600" dirty="0"/>
              <a:t>(</a:t>
            </a:r>
            <a:r>
              <a:rPr lang="en-GB" sz="3600" dirty="0">
                <a:solidFill>
                  <a:srgbClr val="999999"/>
                </a:solidFill>
              </a:rPr>
              <a:t>A</a:t>
            </a:r>
            <a:r>
              <a:rPr lang="en-GB" sz="3600" dirty="0">
                <a:solidFill>
                  <a:srgbClr val="FF0000"/>
                </a:solidFill>
                <a:sym typeface="Symbol" charset="0"/>
              </a:rPr>
              <a:t></a:t>
            </a:r>
            <a:r>
              <a:rPr lang="en-GB" sz="3600" dirty="0">
                <a:solidFill>
                  <a:srgbClr val="999999"/>
                </a:solidFill>
              </a:rPr>
              <a:t>D</a:t>
            </a:r>
            <a:r>
              <a:rPr lang="en-GB" sz="3600" baseline="-25000" dirty="0">
                <a:solidFill>
                  <a:srgbClr val="999999"/>
                </a:solidFill>
              </a:rPr>
              <a:t>0</a:t>
            </a:r>
            <a:r>
              <a:rPr lang="en-GB" sz="3600" baseline="-25000" dirty="0"/>
              <a:t> </a:t>
            </a:r>
            <a:r>
              <a:rPr lang="en-GB" sz="3600" dirty="0"/>
              <a:t>/</a:t>
            </a:r>
            <a:r>
              <a:rPr lang="en-GB" sz="3600" dirty="0">
                <a:solidFill>
                  <a:srgbClr val="FF0000"/>
                </a:solidFill>
              </a:rPr>
              <a:t>a</a:t>
            </a:r>
            <a:r>
              <a:rPr lang="en-GB" sz="3600" baseline="30000" dirty="0"/>
              <a:t>2</a:t>
            </a:r>
            <a:r>
              <a:rPr lang="en-GB" sz="3600" dirty="0"/>
              <a:t>)</a:t>
            </a:r>
            <a:r>
              <a:rPr lang="en-GB" sz="3600" dirty="0" smtClean="0"/>
              <a:t>]</a:t>
            </a:r>
          </a:p>
          <a:p>
            <a:pPr algn="ctr"/>
            <a:r>
              <a:rPr lang="en-GB" sz="3600" dirty="0" smtClean="0">
                <a:sym typeface="Symbol" charset="0"/>
              </a:rPr>
              <a:t> = -RT</a:t>
            </a:r>
            <a:r>
              <a:rPr lang="en-GB" sz="3600" baseline="30000" dirty="0" smtClean="0">
                <a:sym typeface="Symbol" charset="0"/>
              </a:rPr>
              <a:t>2</a:t>
            </a:r>
            <a:r>
              <a:rPr lang="en-GB" sz="3600" dirty="0" smtClean="0">
                <a:sym typeface="Symbol" charset="0"/>
              </a:rPr>
              <a:t>/(E </a:t>
            </a:r>
            <a:r>
              <a:rPr lang="en-GB" sz="3600" dirty="0" err="1" smtClean="0">
                <a:sym typeface="Symbol" charset="0"/>
              </a:rPr>
              <a:t>dT</a:t>
            </a:r>
            <a:r>
              <a:rPr lang="en-GB" sz="3600" dirty="0" smtClean="0">
                <a:sym typeface="Symbol" charset="0"/>
              </a:rPr>
              <a:t>/</a:t>
            </a:r>
            <a:r>
              <a:rPr lang="en-GB" sz="3600" dirty="0" err="1" smtClean="0">
                <a:sym typeface="Symbol" charset="0"/>
              </a:rPr>
              <a:t>dt</a:t>
            </a:r>
            <a:r>
              <a:rPr lang="en-GB" sz="3600" dirty="0" smtClean="0">
                <a:sym typeface="Symbol" charset="0"/>
              </a:rPr>
              <a:t>)</a:t>
            </a:r>
            <a:r>
              <a:rPr lang="en-GB" sz="3600" dirty="0"/>
              <a:t>  </a:t>
            </a:r>
          </a:p>
        </p:txBody>
      </p:sp>
    </p:spTree>
    <p:extLst>
      <p:ext uri="{BB962C8B-B14F-4D97-AF65-F5344CB8AC3E}">
        <p14:creationId xmlns:p14="http://schemas.microsoft.com/office/powerpoint/2010/main" val="2243141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511925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Now calculate and plot a graph of: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2489201"/>
            <a:ext cx="8229600" cy="3670300"/>
          </a:xfrm>
        </p:spPr>
        <p:txBody>
          <a:bodyPr/>
          <a:lstStyle/>
          <a:p>
            <a:r>
              <a:rPr lang="en-US" dirty="0" smtClean="0"/>
              <a:t>Closure T for muscovite for cooling rates from 0.01 to 100 K Ma</a:t>
            </a:r>
            <a:r>
              <a:rPr lang="en-US" baseline="30000" dirty="0" smtClean="0"/>
              <a:t>-1</a:t>
            </a:r>
          </a:p>
          <a:p>
            <a:r>
              <a:rPr lang="en-US" dirty="0" smtClean="0"/>
              <a:t>For grain radii of 0.001 to 1 cm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0" y="274638"/>
            <a:ext cx="16637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94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 done!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use this spreadsheet to calculate </a:t>
            </a:r>
            <a:r>
              <a:rPr lang="en-US" dirty="0" err="1" smtClean="0"/>
              <a:t>Tc</a:t>
            </a:r>
            <a:r>
              <a:rPr lang="en-US" dirty="0" smtClean="0"/>
              <a:t> of:</a:t>
            </a:r>
          </a:p>
          <a:p>
            <a:r>
              <a:rPr lang="en-US" dirty="0" err="1" smtClean="0"/>
              <a:t>Ar</a:t>
            </a:r>
            <a:r>
              <a:rPr lang="en-US" dirty="0" smtClean="0"/>
              <a:t> in other minerals</a:t>
            </a:r>
          </a:p>
          <a:p>
            <a:r>
              <a:rPr lang="en-US" dirty="0" smtClean="0"/>
              <a:t>He in other minerals</a:t>
            </a:r>
          </a:p>
          <a:p>
            <a:r>
              <a:rPr lang="en-US" dirty="0" smtClean="0"/>
              <a:t>Pb in other minerals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Basically diffusion of any radiogenically-produced element in any mineral.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46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will gain an understanding of:</a:t>
            </a:r>
          </a:p>
          <a:p>
            <a:pPr lvl="1"/>
            <a:r>
              <a:rPr lang="en-US" dirty="0" smtClean="0"/>
              <a:t>Diffusion in minerals and rocks</a:t>
            </a:r>
          </a:p>
          <a:p>
            <a:pPr lvl="1"/>
            <a:r>
              <a:rPr lang="en-US" dirty="0" smtClean="0"/>
              <a:t>Closure </a:t>
            </a:r>
            <a:r>
              <a:rPr lang="en-US" dirty="0" smtClean="0"/>
              <a:t>temperature</a:t>
            </a:r>
          </a:p>
          <a:p>
            <a:pPr lvl="1"/>
            <a:r>
              <a:rPr lang="en-US"/>
              <a:t>The assumptions behind the Dodson </a:t>
            </a:r>
            <a:r>
              <a:rPr lang="en-US"/>
              <a:t>T</a:t>
            </a:r>
            <a:r>
              <a:rPr lang="en-US" baseline="-25000"/>
              <a:t>C</a:t>
            </a:r>
            <a:r>
              <a:rPr lang="en-US"/>
              <a:t> </a:t>
            </a:r>
            <a:r>
              <a:rPr lang="en-US" smtClean="0"/>
              <a:t>formulation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You will be able to:</a:t>
            </a:r>
          </a:p>
          <a:p>
            <a:pPr lvl="1"/>
            <a:r>
              <a:rPr lang="en-US" dirty="0" smtClean="0"/>
              <a:t>Calculate closure temperatures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86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Screenshot 2017-10-20 10.16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638"/>
            <a:ext cx="9144000" cy="61837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9250" y="4984750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*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8750" y="6298168"/>
            <a:ext cx="421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Now been updated by Harrison et al., 2009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320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48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approximations are involved in using T</a:t>
            </a:r>
            <a:r>
              <a:rPr lang="en-US" baseline="-25000" dirty="0" smtClean="0"/>
              <a:t>C </a:t>
            </a:r>
            <a:r>
              <a:rPr lang="en-US" dirty="0" smtClean="0"/>
              <a:t>to link age to temperature?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0" y="274638"/>
            <a:ext cx="16637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09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>
                <a:latin typeface="Arial" charset="0"/>
              </a:rPr>
              <a:t>Linking </a:t>
            </a:r>
            <a:r>
              <a:rPr lang="en-US" sz="4000" baseline="30000">
                <a:latin typeface="Arial" charset="0"/>
              </a:rPr>
              <a:t>40</a:t>
            </a:r>
            <a:r>
              <a:rPr lang="en-US" sz="4000">
                <a:latin typeface="Arial" charset="0"/>
              </a:rPr>
              <a:t>Ar/</a:t>
            </a:r>
            <a:r>
              <a:rPr lang="en-US" sz="4000" baseline="30000">
                <a:latin typeface="Arial" charset="0"/>
              </a:rPr>
              <a:t>39</a:t>
            </a:r>
            <a:r>
              <a:rPr lang="en-US" sz="4000">
                <a:latin typeface="Arial" charset="0"/>
              </a:rPr>
              <a:t>Ar ages to temperature:   assumptions</a:t>
            </a:r>
            <a:endParaRPr lang="en-US" sz="4000" baseline="30000">
              <a:latin typeface="Arial" charset="0"/>
            </a:endParaRP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>
          <a:xfrm>
            <a:off x="419100" y="1917700"/>
            <a:ext cx="4983163" cy="2840038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No initial Ar in grain 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  <p:sp>
        <p:nvSpPr>
          <p:cNvPr id="20483" name="Rectangle 4"/>
          <p:cNvSpPr>
            <a:spLocks noChangeArrowheads="1"/>
          </p:cNvSpPr>
          <p:nvPr/>
        </p:nvSpPr>
        <p:spPr bwMode="auto">
          <a:xfrm>
            <a:off x="5868988" y="1417638"/>
            <a:ext cx="2817812" cy="165576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</a:t>
            </a:r>
            <a:r>
              <a:rPr lang="en-GB" sz="1800" b="1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3316873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>
                <a:latin typeface="Arial" charset="0"/>
              </a:rPr>
              <a:t>Linking </a:t>
            </a:r>
            <a:r>
              <a:rPr lang="en-US" sz="4000" baseline="30000">
                <a:latin typeface="Arial" charset="0"/>
              </a:rPr>
              <a:t>40</a:t>
            </a:r>
            <a:r>
              <a:rPr lang="en-US" sz="4000">
                <a:latin typeface="Arial" charset="0"/>
              </a:rPr>
              <a:t>Ar/</a:t>
            </a:r>
            <a:r>
              <a:rPr lang="en-US" sz="4000" baseline="30000">
                <a:latin typeface="Arial" charset="0"/>
              </a:rPr>
              <a:t>39</a:t>
            </a:r>
            <a:r>
              <a:rPr lang="en-US" sz="4000">
                <a:latin typeface="Arial" charset="0"/>
              </a:rPr>
              <a:t>Ar ages to temperature:   assumptions</a:t>
            </a:r>
            <a:endParaRPr lang="en-US" sz="4000" baseline="30000">
              <a:latin typeface="Arial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4294967295"/>
          </p:nvPr>
        </p:nvSpPr>
        <p:spPr>
          <a:xfrm>
            <a:off x="419100" y="1917700"/>
            <a:ext cx="4983163" cy="2840038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</a:rPr>
              <a:t>No initial Ar in grain </a:t>
            </a:r>
          </a:p>
          <a:p>
            <a:pPr eaLnBrk="1" hangingPunct="1"/>
            <a:r>
              <a:rPr lang="en-US">
                <a:latin typeface="Calibri" charset="0"/>
              </a:rPr>
              <a:t>Thermally-activated volume diffusion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  <p:grpSp>
        <p:nvGrpSpPr>
          <p:cNvPr id="22531" name="Group 17"/>
          <p:cNvGrpSpPr>
            <a:grpSpLocks/>
          </p:cNvGrpSpPr>
          <p:nvPr/>
        </p:nvGrpSpPr>
        <p:grpSpPr bwMode="auto">
          <a:xfrm>
            <a:off x="4451350" y="3035300"/>
            <a:ext cx="2057400" cy="1919288"/>
            <a:chOff x="3334" y="1797"/>
            <a:chExt cx="1950" cy="1770"/>
          </a:xfrm>
        </p:grpSpPr>
        <p:pic>
          <p:nvPicPr>
            <p:cNvPr id="22533" name="Picture 9" descr="0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9" y="1888"/>
              <a:ext cx="1827" cy="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3612" y="2024"/>
              <a:ext cx="1362" cy="13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Rectangle 11"/>
            <p:cNvSpPr>
              <a:spLocks noChangeArrowheads="1"/>
            </p:cNvSpPr>
            <p:nvPr/>
          </p:nvSpPr>
          <p:spPr bwMode="auto">
            <a:xfrm>
              <a:off x="3334" y="1797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Rectangle 12"/>
            <p:cNvSpPr>
              <a:spLocks noChangeArrowheads="1"/>
            </p:cNvSpPr>
            <p:nvPr/>
          </p:nvSpPr>
          <p:spPr bwMode="auto">
            <a:xfrm>
              <a:off x="3379" y="3385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5012" y="1797"/>
              <a:ext cx="272" cy="164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3334" y="1888"/>
              <a:ext cx="227" cy="15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5868988" y="1417638"/>
            <a:ext cx="2817812" cy="165576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</a:t>
            </a:r>
            <a:r>
              <a:rPr lang="en-GB" sz="1800" b="1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323425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7" name="Group 17"/>
          <p:cNvGrpSpPr>
            <a:grpSpLocks/>
          </p:cNvGrpSpPr>
          <p:nvPr/>
        </p:nvGrpSpPr>
        <p:grpSpPr bwMode="auto">
          <a:xfrm>
            <a:off x="4451350" y="3035300"/>
            <a:ext cx="2057400" cy="1919288"/>
            <a:chOff x="3334" y="1797"/>
            <a:chExt cx="1950" cy="1770"/>
          </a:xfrm>
        </p:grpSpPr>
        <p:pic>
          <p:nvPicPr>
            <p:cNvPr id="24585" name="Picture 9" descr="0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9" y="1888"/>
              <a:ext cx="1827" cy="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3612" y="2024"/>
              <a:ext cx="1362" cy="13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Rectangle 11"/>
            <p:cNvSpPr>
              <a:spLocks noChangeArrowheads="1"/>
            </p:cNvSpPr>
            <p:nvPr/>
          </p:nvSpPr>
          <p:spPr bwMode="auto">
            <a:xfrm>
              <a:off x="3334" y="1797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Rectangle 12"/>
            <p:cNvSpPr>
              <a:spLocks noChangeArrowheads="1"/>
            </p:cNvSpPr>
            <p:nvPr/>
          </p:nvSpPr>
          <p:spPr bwMode="auto">
            <a:xfrm>
              <a:off x="3379" y="3385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5012" y="1797"/>
              <a:ext cx="272" cy="164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3334" y="1888"/>
              <a:ext cx="227" cy="15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>
                <a:latin typeface="Arial" charset="0"/>
              </a:rPr>
              <a:t>Linking </a:t>
            </a:r>
            <a:r>
              <a:rPr lang="en-US" sz="4000" baseline="30000">
                <a:latin typeface="Arial" charset="0"/>
              </a:rPr>
              <a:t>40</a:t>
            </a:r>
            <a:r>
              <a:rPr lang="en-US" sz="4000">
                <a:latin typeface="Arial" charset="0"/>
              </a:rPr>
              <a:t>Ar/</a:t>
            </a:r>
            <a:r>
              <a:rPr lang="en-US" sz="4000" baseline="30000">
                <a:latin typeface="Arial" charset="0"/>
              </a:rPr>
              <a:t>39</a:t>
            </a:r>
            <a:r>
              <a:rPr lang="en-US" sz="4000">
                <a:latin typeface="Arial" charset="0"/>
              </a:rPr>
              <a:t>Ar ages to temperature:   assumptions</a:t>
            </a:r>
            <a:endParaRPr lang="en-US" sz="4000" baseline="30000">
              <a:latin typeface="Arial" charset="0"/>
            </a:endParaRPr>
          </a:p>
        </p:txBody>
      </p:sp>
      <p:sp>
        <p:nvSpPr>
          <p:cNvPr id="24579" name="Content Placeholder 2"/>
          <p:cNvSpPr>
            <a:spLocks noGrp="1"/>
          </p:cNvSpPr>
          <p:nvPr>
            <p:ph idx="4294967295"/>
          </p:nvPr>
        </p:nvSpPr>
        <p:spPr>
          <a:xfrm>
            <a:off x="419100" y="1917700"/>
            <a:ext cx="4983163" cy="2840038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No initial </a:t>
            </a:r>
            <a:r>
              <a:rPr lang="en-US" dirty="0" err="1">
                <a:latin typeface="Calibri" charset="0"/>
              </a:rPr>
              <a:t>Ar</a:t>
            </a:r>
            <a:r>
              <a:rPr lang="en-US" dirty="0">
                <a:latin typeface="Calibri" charset="0"/>
              </a:rPr>
              <a:t> in grain </a:t>
            </a:r>
          </a:p>
          <a:p>
            <a:pPr eaLnBrk="1" hangingPunct="1"/>
            <a:r>
              <a:rPr lang="en-US" dirty="0">
                <a:latin typeface="Calibri" charset="0"/>
              </a:rPr>
              <a:t>Thermally-activated volume diffusion</a:t>
            </a:r>
          </a:p>
          <a:p>
            <a:pPr eaLnBrk="1" hangingPunct="1"/>
            <a:r>
              <a:rPr lang="en-US" dirty="0">
                <a:latin typeface="Calibri" charset="0"/>
              </a:rPr>
              <a:t>Infinite grain boundary reservoir (open system)</a:t>
            </a:r>
          </a:p>
        </p:txBody>
      </p:sp>
      <p:grpSp>
        <p:nvGrpSpPr>
          <p:cNvPr id="24580" name="Group 12"/>
          <p:cNvGrpSpPr>
            <a:grpSpLocks/>
          </p:cNvGrpSpPr>
          <p:nvPr/>
        </p:nvGrpSpPr>
        <p:grpSpPr bwMode="auto">
          <a:xfrm>
            <a:off x="6221413" y="3194050"/>
            <a:ext cx="2798762" cy="2986088"/>
            <a:chOff x="6199443" y="3778504"/>
            <a:chExt cx="2797967" cy="2986532"/>
          </a:xfrm>
        </p:grpSpPr>
        <p:pic>
          <p:nvPicPr>
            <p:cNvPr id="24583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9443" y="3778504"/>
              <a:ext cx="2797967" cy="29865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6558116" y="3778504"/>
              <a:ext cx="409459" cy="29849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24581" name="Rectangle 4"/>
          <p:cNvSpPr>
            <a:spLocks noChangeArrowheads="1"/>
          </p:cNvSpPr>
          <p:nvPr/>
        </p:nvSpPr>
        <p:spPr bwMode="auto">
          <a:xfrm>
            <a:off x="5868988" y="1417638"/>
            <a:ext cx="2817812" cy="165576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</a:t>
            </a:r>
            <a:r>
              <a:rPr lang="en-GB" sz="1800" b="1"/>
              <a:t>K</a:t>
            </a:r>
          </a:p>
        </p:txBody>
      </p:sp>
      <p:sp>
        <p:nvSpPr>
          <p:cNvPr id="82959" name="Rectangle 15"/>
          <p:cNvSpPr>
            <a:spLocks noChangeArrowheads="1"/>
          </p:cNvSpPr>
          <p:nvPr/>
        </p:nvSpPr>
        <p:spPr bwMode="auto">
          <a:xfrm>
            <a:off x="8089900" y="6180138"/>
            <a:ext cx="9302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/>
              <a:t>A. Smye</a:t>
            </a:r>
          </a:p>
        </p:txBody>
      </p:sp>
    </p:spTree>
    <p:extLst>
      <p:ext uri="{BB962C8B-B14F-4D97-AF65-F5344CB8AC3E}">
        <p14:creationId xmlns:p14="http://schemas.microsoft.com/office/powerpoint/2010/main" val="969848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58" name="Group 17"/>
          <p:cNvGrpSpPr>
            <a:grpSpLocks/>
          </p:cNvGrpSpPr>
          <p:nvPr/>
        </p:nvGrpSpPr>
        <p:grpSpPr bwMode="auto">
          <a:xfrm>
            <a:off x="4451350" y="3035300"/>
            <a:ext cx="2057400" cy="1919288"/>
            <a:chOff x="3334" y="1797"/>
            <a:chExt cx="1950" cy="1770"/>
          </a:xfrm>
        </p:grpSpPr>
        <p:pic>
          <p:nvPicPr>
            <p:cNvPr id="96259" name="Picture 9" descr="0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9" y="1888"/>
              <a:ext cx="1827" cy="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3612" y="2024"/>
              <a:ext cx="1362" cy="13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Rectangle 11"/>
            <p:cNvSpPr>
              <a:spLocks noChangeArrowheads="1"/>
            </p:cNvSpPr>
            <p:nvPr/>
          </p:nvSpPr>
          <p:spPr bwMode="auto">
            <a:xfrm>
              <a:off x="3334" y="1797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Rectangle 12"/>
            <p:cNvSpPr>
              <a:spLocks noChangeArrowheads="1"/>
            </p:cNvSpPr>
            <p:nvPr/>
          </p:nvSpPr>
          <p:spPr bwMode="auto">
            <a:xfrm>
              <a:off x="3379" y="3385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5012" y="1797"/>
              <a:ext cx="272" cy="164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3334" y="1888"/>
              <a:ext cx="227" cy="15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>
                <a:latin typeface="Arial" charset="0"/>
              </a:rPr>
              <a:t>Linking </a:t>
            </a:r>
            <a:r>
              <a:rPr lang="en-US" sz="4000" baseline="30000">
                <a:latin typeface="Arial" charset="0"/>
              </a:rPr>
              <a:t>40</a:t>
            </a:r>
            <a:r>
              <a:rPr lang="en-US" sz="4000">
                <a:latin typeface="Arial" charset="0"/>
              </a:rPr>
              <a:t>Ar/</a:t>
            </a:r>
            <a:r>
              <a:rPr lang="en-US" sz="4000" baseline="30000">
                <a:latin typeface="Arial" charset="0"/>
              </a:rPr>
              <a:t>39</a:t>
            </a:r>
            <a:r>
              <a:rPr lang="en-US" sz="4000">
                <a:latin typeface="Arial" charset="0"/>
              </a:rPr>
              <a:t>Ar ages to temperature:   assumptions</a:t>
            </a:r>
            <a:endParaRPr lang="en-US" sz="4000" baseline="30000">
              <a:latin typeface="Arial" charset="0"/>
            </a:endParaRPr>
          </a:p>
        </p:txBody>
      </p:sp>
      <p:sp>
        <p:nvSpPr>
          <p:cNvPr id="96266" name="Content Placeholder 2"/>
          <p:cNvSpPr>
            <a:spLocks noGrp="1"/>
          </p:cNvSpPr>
          <p:nvPr>
            <p:ph idx="4294967295"/>
          </p:nvPr>
        </p:nvSpPr>
        <p:spPr>
          <a:xfrm>
            <a:off x="419100" y="1917700"/>
            <a:ext cx="4983163" cy="3864494"/>
          </a:xfrm>
        </p:spPr>
        <p:txBody>
          <a:bodyPr>
            <a:noAutofit/>
          </a:bodyPr>
          <a:lstStyle/>
          <a:p>
            <a:pPr eaLnBrk="1" hangingPunct="1"/>
            <a:r>
              <a:rPr lang="en-US" dirty="0">
                <a:latin typeface="Calibri" charset="0"/>
              </a:rPr>
              <a:t>No initial </a:t>
            </a:r>
            <a:r>
              <a:rPr lang="en-US" dirty="0" err="1">
                <a:latin typeface="Calibri" charset="0"/>
              </a:rPr>
              <a:t>Ar</a:t>
            </a:r>
            <a:r>
              <a:rPr lang="en-US" dirty="0">
                <a:latin typeface="Calibri" charset="0"/>
              </a:rPr>
              <a:t> in grain </a:t>
            </a:r>
          </a:p>
          <a:p>
            <a:pPr eaLnBrk="1" hangingPunct="1"/>
            <a:r>
              <a:rPr lang="en-US" dirty="0">
                <a:latin typeface="Calibri" charset="0"/>
              </a:rPr>
              <a:t>Thermally-activated volume diffusion</a:t>
            </a:r>
          </a:p>
          <a:p>
            <a:pPr eaLnBrk="1" hangingPunct="1"/>
            <a:r>
              <a:rPr lang="en-US" dirty="0">
                <a:latin typeface="Calibri" charset="0"/>
              </a:rPr>
              <a:t>Infinite grain boundary reservoir (open system)</a:t>
            </a:r>
          </a:p>
          <a:p>
            <a:pPr eaLnBrk="1" hangingPunct="1"/>
            <a:r>
              <a:rPr lang="en-US" dirty="0" err="1">
                <a:latin typeface="Calibri" charset="0"/>
              </a:rPr>
              <a:t>T</a:t>
            </a:r>
            <a:r>
              <a:rPr lang="en-US" baseline="-25000" dirty="0" err="1">
                <a:latin typeface="Calibri" charset="0"/>
              </a:rPr>
              <a:t>crystallisation</a:t>
            </a:r>
            <a:r>
              <a:rPr lang="en-US" dirty="0">
                <a:latin typeface="Calibri" charset="0"/>
              </a:rPr>
              <a:t> &gt;&gt; </a:t>
            </a:r>
            <a:r>
              <a:rPr lang="en-US" dirty="0" err="1">
                <a:latin typeface="Calibri" charset="0"/>
              </a:rPr>
              <a:t>T</a:t>
            </a:r>
            <a:r>
              <a:rPr lang="en-US" baseline="-25000" dirty="0" err="1">
                <a:latin typeface="Calibri" charset="0"/>
              </a:rPr>
              <a:t>closure</a:t>
            </a:r>
            <a:endParaRPr lang="en-US" dirty="0">
              <a:latin typeface="Calibri" charset="0"/>
            </a:endParaRPr>
          </a:p>
        </p:txBody>
      </p:sp>
      <p:grpSp>
        <p:nvGrpSpPr>
          <p:cNvPr id="96267" name="Group 12"/>
          <p:cNvGrpSpPr>
            <a:grpSpLocks/>
          </p:cNvGrpSpPr>
          <p:nvPr/>
        </p:nvGrpSpPr>
        <p:grpSpPr bwMode="auto">
          <a:xfrm>
            <a:off x="6221413" y="3194050"/>
            <a:ext cx="2798762" cy="2986088"/>
            <a:chOff x="6199443" y="3778504"/>
            <a:chExt cx="2797967" cy="2986532"/>
          </a:xfrm>
        </p:grpSpPr>
        <p:pic>
          <p:nvPicPr>
            <p:cNvPr id="96268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9443" y="3778504"/>
              <a:ext cx="2797967" cy="29865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6558116" y="3778504"/>
              <a:ext cx="409459" cy="29849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96270" name="Rectangle 4"/>
          <p:cNvSpPr>
            <a:spLocks noChangeArrowheads="1"/>
          </p:cNvSpPr>
          <p:nvPr/>
        </p:nvSpPr>
        <p:spPr bwMode="auto">
          <a:xfrm>
            <a:off x="5868988" y="1417638"/>
            <a:ext cx="2817812" cy="165576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</a:t>
            </a:r>
            <a:r>
              <a:rPr lang="en-GB" sz="1800" b="1"/>
              <a:t>K</a:t>
            </a:r>
          </a:p>
        </p:txBody>
      </p:sp>
      <p:sp>
        <p:nvSpPr>
          <p:cNvPr id="82959" name="Rectangle 15"/>
          <p:cNvSpPr>
            <a:spLocks noChangeArrowheads="1"/>
          </p:cNvSpPr>
          <p:nvPr/>
        </p:nvSpPr>
        <p:spPr bwMode="auto">
          <a:xfrm>
            <a:off x="8089900" y="6180138"/>
            <a:ext cx="9302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/>
              <a:t>A. Smye</a:t>
            </a:r>
          </a:p>
        </p:txBody>
      </p:sp>
    </p:spTree>
    <p:extLst>
      <p:ext uri="{BB962C8B-B14F-4D97-AF65-F5344CB8AC3E}">
        <p14:creationId xmlns:p14="http://schemas.microsoft.com/office/powerpoint/2010/main" val="3946480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317501" y="404813"/>
            <a:ext cx="8175870" cy="187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Osaka" charset="0"/>
                <a:cs typeface="Osaka" charset="0"/>
              </a:defRPr>
            </a:lvl9pPr>
          </a:lstStyle>
          <a:p>
            <a:pPr eaLnBrk="1" hangingPunct="1">
              <a:defRPr/>
            </a:pPr>
            <a:r>
              <a:rPr lang="en-US" sz="4000" dirty="0" smtClean="0">
                <a:solidFill>
                  <a:schemeClr val="tx1"/>
                </a:solidFill>
                <a:latin typeface="Arial" charset="0"/>
              </a:rPr>
              <a:t>Dodson: Specific 1/T cooling path</a:t>
            </a:r>
            <a:endParaRPr lang="en-US" sz="4000" baseline="30000" dirty="0"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30722" name="Picture 6" descr="Fig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76438"/>
            <a:ext cx="5172808" cy="42608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3" name="TextBox 7"/>
          <p:cNvSpPr txBox="1">
            <a:spLocks noChangeArrowheads="1"/>
          </p:cNvSpPr>
          <p:nvPr/>
        </p:nvSpPr>
        <p:spPr bwMode="auto">
          <a:xfrm>
            <a:off x="6899031" y="3284538"/>
            <a:ext cx="211601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Our normal assumption</a:t>
            </a:r>
          </a:p>
        </p:txBody>
      </p:sp>
      <p:sp>
        <p:nvSpPr>
          <p:cNvPr id="30724" name="TextBox 8"/>
          <p:cNvSpPr txBox="1">
            <a:spLocks noChangeArrowheads="1"/>
          </p:cNvSpPr>
          <p:nvPr/>
        </p:nvSpPr>
        <p:spPr bwMode="auto">
          <a:xfrm>
            <a:off x="6846277" y="4437063"/>
            <a:ext cx="229772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The Dodson solution requirement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4601308" y="4365625"/>
            <a:ext cx="2325565" cy="2159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8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 flipH="1">
            <a:off x="4637943" y="3749675"/>
            <a:ext cx="2261088" cy="44767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680120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for the Dodson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Initially, concentration = 0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Where does the time dependence sit? </a:t>
            </a:r>
            <a:endParaRPr lang="en-US" dirty="0"/>
          </a:p>
        </p:txBody>
      </p:sp>
      <p:pic>
        <p:nvPicPr>
          <p:cNvPr id="4" name="Picture 7" descr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36" y="2297508"/>
            <a:ext cx="2793023" cy="10080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633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for the Dodson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099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Initially, concentration = 0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Where does the time dependence sit? </a:t>
            </a:r>
          </a:p>
          <a:p>
            <a:pPr lvl="1"/>
            <a:r>
              <a:rPr lang="en-US" dirty="0" smtClean="0"/>
              <a:t>In S (source term)</a:t>
            </a:r>
          </a:p>
          <a:p>
            <a:pPr lvl="1"/>
            <a:r>
              <a:rPr lang="en-US" dirty="0" smtClean="0"/>
              <a:t>In D = D</a:t>
            </a:r>
            <a:r>
              <a:rPr lang="en-US" baseline="-25000" dirty="0" smtClean="0"/>
              <a:t>0</a:t>
            </a:r>
            <a:r>
              <a:rPr lang="en-US" dirty="0" smtClean="0"/>
              <a:t> </a:t>
            </a:r>
            <a:r>
              <a:rPr lang="en-US" dirty="0" err="1" smtClean="0"/>
              <a:t>exp</a:t>
            </a:r>
            <a:r>
              <a:rPr lang="en-US" dirty="0" smtClean="0"/>
              <a:t>(-</a:t>
            </a:r>
            <a:r>
              <a:rPr lang="en-US" dirty="0" err="1" smtClean="0"/>
              <a:t>E</a:t>
            </a:r>
            <a:r>
              <a:rPr lang="en-US" baseline="-25000" dirty="0" err="1" smtClean="0"/>
              <a:t>a</a:t>
            </a:r>
            <a:r>
              <a:rPr lang="en-US" dirty="0" smtClean="0"/>
              <a:t> / RT)  (temperature linked to time)</a:t>
            </a:r>
          </a:p>
          <a:p>
            <a:pPr lvl="1"/>
            <a:r>
              <a:rPr lang="en-US" dirty="0" smtClean="0"/>
              <a:t>Analytical solution possible if </a:t>
            </a:r>
            <a:r>
              <a:rPr lang="en-US" dirty="0" err="1" smtClean="0"/>
              <a:t>E</a:t>
            </a:r>
            <a:r>
              <a:rPr lang="en-US" baseline="-25000" dirty="0" err="1" smtClean="0"/>
              <a:t>a</a:t>
            </a:r>
            <a:r>
              <a:rPr lang="en-US" dirty="0" smtClean="0"/>
              <a:t>/RT is linear with time</a:t>
            </a:r>
          </a:p>
          <a:p>
            <a:pPr lvl="1"/>
            <a:r>
              <a:rPr lang="en-US" dirty="0" err="1" smtClean="0"/>
              <a:t>i.e</a:t>
            </a:r>
            <a:r>
              <a:rPr lang="en-US" dirty="0" smtClean="0"/>
              <a:t> a 1/time temperature dependence (messy!)</a:t>
            </a:r>
            <a:endParaRPr lang="en-US" dirty="0"/>
          </a:p>
        </p:txBody>
      </p:sp>
      <p:pic>
        <p:nvPicPr>
          <p:cNvPr id="4" name="Picture 7" descr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36" y="2280796"/>
            <a:ext cx="2793023" cy="10080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042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25" name="Group 17"/>
          <p:cNvGrpSpPr>
            <a:grpSpLocks/>
          </p:cNvGrpSpPr>
          <p:nvPr/>
        </p:nvGrpSpPr>
        <p:grpSpPr bwMode="auto">
          <a:xfrm>
            <a:off x="4451350" y="3035300"/>
            <a:ext cx="2057400" cy="1919288"/>
            <a:chOff x="3334" y="1797"/>
            <a:chExt cx="1950" cy="1770"/>
          </a:xfrm>
        </p:grpSpPr>
        <p:pic>
          <p:nvPicPr>
            <p:cNvPr id="26634" name="Picture 9" descr="0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9" y="1888"/>
              <a:ext cx="1827" cy="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Oval 10"/>
            <p:cNvSpPr>
              <a:spLocks noChangeArrowheads="1"/>
            </p:cNvSpPr>
            <p:nvPr/>
          </p:nvSpPr>
          <p:spPr bwMode="auto">
            <a:xfrm>
              <a:off x="3612" y="2024"/>
              <a:ext cx="1362" cy="13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Rectangle 11"/>
            <p:cNvSpPr>
              <a:spLocks noChangeArrowheads="1"/>
            </p:cNvSpPr>
            <p:nvPr/>
          </p:nvSpPr>
          <p:spPr bwMode="auto">
            <a:xfrm>
              <a:off x="3334" y="1797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Rectangle 12"/>
            <p:cNvSpPr>
              <a:spLocks noChangeArrowheads="1"/>
            </p:cNvSpPr>
            <p:nvPr/>
          </p:nvSpPr>
          <p:spPr bwMode="auto">
            <a:xfrm>
              <a:off x="3379" y="3385"/>
              <a:ext cx="1905" cy="18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5012" y="1797"/>
              <a:ext cx="272" cy="164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3334" y="1888"/>
              <a:ext cx="227" cy="158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>
                <a:latin typeface="Arial" charset="0"/>
              </a:rPr>
              <a:t>Linking </a:t>
            </a:r>
            <a:r>
              <a:rPr lang="en-US" sz="4000" baseline="30000">
                <a:latin typeface="Arial" charset="0"/>
              </a:rPr>
              <a:t>40</a:t>
            </a:r>
            <a:r>
              <a:rPr lang="en-US" sz="4000">
                <a:latin typeface="Arial" charset="0"/>
              </a:rPr>
              <a:t>Ar/</a:t>
            </a:r>
            <a:r>
              <a:rPr lang="en-US" sz="4000" baseline="30000">
                <a:latin typeface="Arial" charset="0"/>
              </a:rPr>
              <a:t>39</a:t>
            </a:r>
            <a:r>
              <a:rPr lang="en-US" sz="4000">
                <a:latin typeface="Arial" charset="0"/>
              </a:rPr>
              <a:t>Ar ages to temperature:   assumptions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4294967295"/>
          </p:nvPr>
        </p:nvSpPr>
        <p:spPr>
          <a:xfrm>
            <a:off x="419100" y="1917700"/>
            <a:ext cx="4983163" cy="2640013"/>
          </a:xfrm>
        </p:spPr>
        <p:txBody>
          <a:bodyPr>
            <a:noAutofit/>
          </a:bodyPr>
          <a:lstStyle/>
          <a:p>
            <a:pPr eaLnBrk="1" hangingPunct="1"/>
            <a:r>
              <a:rPr lang="en-US" dirty="0">
                <a:latin typeface="Calibri" charset="0"/>
              </a:rPr>
              <a:t>No initial </a:t>
            </a:r>
            <a:r>
              <a:rPr lang="en-US" dirty="0" err="1">
                <a:latin typeface="Calibri" charset="0"/>
              </a:rPr>
              <a:t>Ar</a:t>
            </a:r>
            <a:r>
              <a:rPr lang="en-US" dirty="0">
                <a:latin typeface="Calibri" charset="0"/>
              </a:rPr>
              <a:t> in grain </a:t>
            </a:r>
          </a:p>
          <a:p>
            <a:pPr eaLnBrk="1" hangingPunct="1"/>
            <a:r>
              <a:rPr lang="en-US" dirty="0">
                <a:latin typeface="Calibri" charset="0"/>
              </a:rPr>
              <a:t>Thermally-activated volume diffusion</a:t>
            </a:r>
          </a:p>
          <a:p>
            <a:pPr eaLnBrk="1" hangingPunct="1"/>
            <a:r>
              <a:rPr lang="en-US" dirty="0">
                <a:latin typeface="Calibri" charset="0"/>
              </a:rPr>
              <a:t>Infinite grain boundary reservoir (open system)</a:t>
            </a:r>
          </a:p>
          <a:p>
            <a:pPr eaLnBrk="1" hangingPunct="1"/>
            <a:r>
              <a:rPr lang="en-US" dirty="0" err="1">
                <a:latin typeface="Calibri" charset="0"/>
              </a:rPr>
              <a:t>T</a:t>
            </a:r>
            <a:r>
              <a:rPr lang="en-US" baseline="-25000" dirty="0" err="1">
                <a:latin typeface="Calibri" charset="0"/>
              </a:rPr>
              <a:t>crystallisation</a:t>
            </a:r>
            <a:r>
              <a:rPr lang="en-US" dirty="0">
                <a:latin typeface="Calibri" charset="0"/>
              </a:rPr>
              <a:t> &gt;&gt; </a:t>
            </a:r>
            <a:r>
              <a:rPr lang="en-US" dirty="0" err="1">
                <a:latin typeface="Calibri" charset="0"/>
              </a:rPr>
              <a:t>T</a:t>
            </a:r>
            <a:r>
              <a:rPr lang="en-US" baseline="-25000" dirty="0" err="1">
                <a:latin typeface="Calibri" charset="0"/>
              </a:rPr>
              <a:t>closure</a:t>
            </a:r>
            <a:endParaRPr lang="en-US" baseline="-25000" dirty="0">
              <a:latin typeface="Calibri" charset="0"/>
            </a:endParaRPr>
          </a:p>
        </p:txBody>
      </p:sp>
      <p:grpSp>
        <p:nvGrpSpPr>
          <p:cNvPr id="26628" name="Group 12"/>
          <p:cNvGrpSpPr>
            <a:grpSpLocks/>
          </p:cNvGrpSpPr>
          <p:nvPr/>
        </p:nvGrpSpPr>
        <p:grpSpPr bwMode="auto">
          <a:xfrm>
            <a:off x="6221413" y="3194050"/>
            <a:ext cx="2798762" cy="2986088"/>
            <a:chOff x="6199443" y="3778504"/>
            <a:chExt cx="2797967" cy="2986532"/>
          </a:xfrm>
        </p:grpSpPr>
        <p:pic>
          <p:nvPicPr>
            <p:cNvPr id="26632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99443" y="3778504"/>
              <a:ext cx="2797967" cy="29865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11"/>
            <p:cNvSpPr/>
            <p:nvPr/>
          </p:nvSpPr>
          <p:spPr>
            <a:xfrm>
              <a:off x="6558116" y="3778504"/>
              <a:ext cx="409459" cy="29849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26629" name="Rectangle 4"/>
          <p:cNvSpPr>
            <a:spLocks noChangeArrowheads="1"/>
          </p:cNvSpPr>
          <p:nvPr/>
        </p:nvSpPr>
        <p:spPr bwMode="auto">
          <a:xfrm>
            <a:off x="5868988" y="1417638"/>
            <a:ext cx="2817812" cy="165576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K</a:t>
            </a:r>
          </a:p>
          <a:p>
            <a:pPr algn="ctr"/>
            <a:r>
              <a:rPr lang="en-GB" sz="1800" b="1">
                <a:solidFill>
                  <a:srgbClr val="000000"/>
                </a:solidFill>
              </a:rPr>
              <a:t>K K K K K K K K K K K K K K </a:t>
            </a:r>
            <a:r>
              <a:rPr lang="en-GB" sz="1800" b="1"/>
              <a:t>K</a:t>
            </a:r>
          </a:p>
        </p:txBody>
      </p:sp>
      <p:sp>
        <p:nvSpPr>
          <p:cNvPr id="26630" name="TextBox 15"/>
          <p:cNvSpPr txBox="1">
            <a:spLocks noChangeArrowheads="1"/>
          </p:cNvSpPr>
          <p:nvPr/>
        </p:nvSpPr>
        <p:spPr bwMode="auto">
          <a:xfrm>
            <a:off x="457200" y="3035300"/>
            <a:ext cx="7953375" cy="2308324"/>
          </a:xfrm>
          <a:prstGeom prst="rect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600" b="1" dirty="0" err="1">
                <a:solidFill>
                  <a:srgbClr val="FF0000"/>
                </a:solidFill>
              </a:rPr>
              <a:t>Shouldn</a:t>
            </a:r>
            <a:r>
              <a:rPr lang="en-GB" sz="3600" b="1" dirty="0">
                <a:solidFill>
                  <a:srgbClr val="FF0000"/>
                </a:solidFill>
              </a:rPr>
              <a:t>’</a:t>
            </a:r>
            <a:r>
              <a:rPr lang="en-US" altLang="ja-JP" sz="3600" b="1" dirty="0">
                <a:solidFill>
                  <a:srgbClr val="FF0000"/>
                </a:solidFill>
              </a:rPr>
              <a:t>t use Dodson</a:t>
            </a:r>
            <a:r>
              <a:rPr lang="en-GB" sz="3600" b="1" dirty="0">
                <a:solidFill>
                  <a:srgbClr val="FF0000"/>
                </a:solidFill>
              </a:rPr>
              <a:t>’</a:t>
            </a:r>
            <a:r>
              <a:rPr lang="en-US" altLang="ja-JP" sz="3600" b="1" dirty="0">
                <a:solidFill>
                  <a:srgbClr val="FF0000"/>
                </a:solidFill>
              </a:rPr>
              <a:t>s formulation</a:t>
            </a:r>
          </a:p>
          <a:p>
            <a:pPr algn="ctr" eaLnBrk="1" hangingPunct="1"/>
            <a:r>
              <a:rPr lang="en-US" sz="3600" dirty="0">
                <a:solidFill>
                  <a:srgbClr val="FF0000"/>
                </a:solidFill>
              </a:rPr>
              <a:t>unless these assumptions are </a:t>
            </a:r>
            <a:r>
              <a:rPr lang="en-US" sz="3600" dirty="0" smtClean="0">
                <a:solidFill>
                  <a:srgbClr val="FF0000"/>
                </a:solidFill>
              </a:rPr>
              <a:t>satisfied</a:t>
            </a:r>
          </a:p>
          <a:p>
            <a:pPr algn="ctr" eaLnBrk="1" hangingPunct="1"/>
            <a:endParaRPr lang="en-US" sz="3600" b="1" dirty="0">
              <a:solidFill>
                <a:srgbClr val="FF0000"/>
              </a:solidFill>
            </a:endParaRPr>
          </a:p>
          <a:p>
            <a:pPr algn="ctr" eaLnBrk="1" hangingPunct="1"/>
            <a:r>
              <a:rPr lang="en-US" sz="3600" b="1" dirty="0" smtClean="0">
                <a:solidFill>
                  <a:srgbClr val="FF0000"/>
                </a:solidFill>
              </a:rPr>
              <a:t>How can we tell?  That’s up next</a:t>
            </a:r>
            <a:r>
              <a:rPr lang="is-IS" sz="3600" b="1" dirty="0" smtClean="0">
                <a:solidFill>
                  <a:srgbClr val="FF0000"/>
                </a:solidFill>
              </a:rPr>
              <a:t>…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64528" name="Rectangle 16"/>
          <p:cNvSpPr>
            <a:spLocks noChangeArrowheads="1"/>
          </p:cNvSpPr>
          <p:nvPr/>
        </p:nvSpPr>
        <p:spPr bwMode="auto">
          <a:xfrm>
            <a:off x="8089900" y="6180138"/>
            <a:ext cx="9302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/>
              <a:t>A. Smye</a:t>
            </a:r>
          </a:p>
        </p:txBody>
      </p:sp>
    </p:spTree>
    <p:extLst>
      <p:ext uri="{BB962C8B-B14F-4D97-AF65-F5344CB8AC3E}">
        <p14:creationId xmlns:p14="http://schemas.microsoft.com/office/powerpoint/2010/main" val="3926380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999" y="1943100"/>
            <a:ext cx="6036291" cy="3676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48500" y="6250543"/>
            <a:ext cx="1812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Image: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0746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will gain an understanding of:</a:t>
            </a:r>
          </a:p>
          <a:p>
            <a:pPr lvl="1"/>
            <a:r>
              <a:rPr lang="en-US" dirty="0" smtClean="0"/>
              <a:t>Diffusion in minerals and rocks</a:t>
            </a:r>
          </a:p>
          <a:p>
            <a:pPr lvl="1"/>
            <a:r>
              <a:rPr lang="en-US" dirty="0" smtClean="0"/>
              <a:t>Closure </a:t>
            </a:r>
            <a:r>
              <a:rPr lang="en-US" dirty="0" smtClean="0"/>
              <a:t>temperature</a:t>
            </a:r>
          </a:p>
          <a:p>
            <a:pPr lvl="1"/>
            <a:r>
              <a:rPr lang="en-US" dirty="0" smtClean="0"/>
              <a:t>The assumptions behind the Dodson T</a:t>
            </a:r>
            <a:r>
              <a:rPr lang="en-US" baseline="-25000" dirty="0" smtClean="0"/>
              <a:t>C</a:t>
            </a:r>
            <a:r>
              <a:rPr lang="en-US" dirty="0" smtClean="0"/>
              <a:t> formulation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You will be able to:</a:t>
            </a:r>
          </a:p>
          <a:p>
            <a:pPr lvl="1"/>
            <a:r>
              <a:rPr lang="en-US" dirty="0" smtClean="0"/>
              <a:t>Calculate closure temperatures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41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60824" y="274638"/>
            <a:ext cx="4625975" cy="1143000"/>
          </a:xfrm>
        </p:spPr>
        <p:txBody>
          <a:bodyPr>
            <a:noAutofit/>
          </a:bodyPr>
          <a:lstStyle/>
          <a:p>
            <a:r>
              <a:rPr lang="en-US" dirty="0" smtClean="0"/>
              <a:t>Diffusion in Minerals</a:t>
            </a:r>
            <a:endParaRPr lang="en-US" dirty="0"/>
          </a:p>
        </p:txBody>
      </p:sp>
      <p:pic>
        <p:nvPicPr>
          <p:cNvPr id="6" name="Picture 5" descr="Screenshot 2017-10-18 09.43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" y="190500"/>
            <a:ext cx="3327400" cy="6667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32500" y="6260584"/>
            <a:ext cx="2950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Image: Watson + Baxter 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93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09447" y="6387736"/>
            <a:ext cx="7546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dirty="0" smtClean="0"/>
              <a:t>Sbyrnes321:, </a:t>
            </a:r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/w/</a:t>
            </a:r>
            <a:r>
              <a:rPr lang="en-US" dirty="0" err="1"/>
              <a:t>index.php?curid</a:t>
            </a:r>
            <a:r>
              <a:rPr lang="en-US" dirty="0"/>
              <a:t>=8995324</a:t>
            </a:r>
          </a:p>
        </p:txBody>
      </p:sp>
      <p:pic>
        <p:nvPicPr>
          <p:cNvPr id="4" name="Picture 3" descr="DiffusionMicroMacr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02" y="1089742"/>
            <a:ext cx="4731829" cy="39431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90930" y="1276519"/>
            <a:ext cx="4003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Low concentrations: random walk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990930" y="3886436"/>
            <a:ext cx="4003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High concentrations: smooth and deterministic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6309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17-10-18 09.44.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34848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32500" y="6334125"/>
            <a:ext cx="2950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Image: Watson + Baxter 2010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5374" y="274638"/>
            <a:ext cx="2807160" cy="1143000"/>
          </a:xfrm>
        </p:spPr>
        <p:txBody>
          <a:bodyPr>
            <a:noAutofit/>
          </a:bodyPr>
          <a:lstStyle/>
          <a:p>
            <a:r>
              <a:rPr lang="en-US" dirty="0" smtClean="0"/>
              <a:t>Diffusion in Rocks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34848" y="2355334"/>
            <a:ext cx="24285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F81BD"/>
                </a:solidFill>
              </a:rPr>
              <a:t>Not volume diffusion</a:t>
            </a:r>
            <a:endParaRPr lang="en-US" sz="2800" dirty="0">
              <a:solidFill>
                <a:srgbClr val="4F81B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02375" y="4540250"/>
            <a:ext cx="26610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F81BD"/>
                </a:solidFill>
              </a:rPr>
              <a:t>Could be barriers or pathways</a:t>
            </a:r>
            <a:endParaRPr lang="en-US" sz="2800" dirty="0">
              <a:solidFill>
                <a:srgbClr val="4F81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579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Closure Temperature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1508125" y="1417638"/>
            <a:ext cx="31750" cy="5027612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111500" y="1730375"/>
            <a:ext cx="2667000" cy="134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914650" y="4460875"/>
            <a:ext cx="2667000" cy="13493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1440" y="4654550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0" name="TextBox 9"/>
          <p:cNvSpPr txBox="1"/>
          <p:nvPr/>
        </p:nvSpPr>
        <p:spPr>
          <a:xfrm>
            <a:off x="4089400" y="5116215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1" name="TextBox 10"/>
          <p:cNvSpPr txBox="1"/>
          <p:nvPr/>
        </p:nvSpPr>
        <p:spPr>
          <a:xfrm>
            <a:off x="3084690" y="4654550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2" name="TextBox 11"/>
          <p:cNvSpPr txBox="1"/>
          <p:nvPr/>
        </p:nvSpPr>
        <p:spPr>
          <a:xfrm>
            <a:off x="2772480" y="3284835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3" name="TextBox 12"/>
          <p:cNvSpPr txBox="1"/>
          <p:nvPr/>
        </p:nvSpPr>
        <p:spPr>
          <a:xfrm>
            <a:off x="5100460" y="3284835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4" name="TextBox 13"/>
          <p:cNvSpPr txBox="1"/>
          <p:nvPr/>
        </p:nvSpPr>
        <p:spPr>
          <a:xfrm>
            <a:off x="2236610" y="1730375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5" name="TextBox 14"/>
          <p:cNvSpPr txBox="1"/>
          <p:nvPr/>
        </p:nvSpPr>
        <p:spPr>
          <a:xfrm>
            <a:off x="5921375" y="1730375"/>
            <a:ext cx="67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 smtClean="0"/>
              <a:t>40</a:t>
            </a:r>
            <a:r>
              <a:rPr lang="en-US" sz="2400" dirty="0" smtClean="0"/>
              <a:t>Ar</a:t>
            </a:r>
            <a:endParaRPr lang="en-US" sz="2400" baseline="30000" dirty="0"/>
          </a:p>
        </p:txBody>
      </p:sp>
      <p:sp>
        <p:nvSpPr>
          <p:cNvPr id="18" name="Rectangle 17"/>
          <p:cNvSpPr/>
          <p:nvPr/>
        </p:nvSpPr>
        <p:spPr>
          <a:xfrm>
            <a:off x="1539875" y="3746500"/>
            <a:ext cx="5651500" cy="1746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97605" y="3545959"/>
            <a:ext cx="22952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Closure region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" y="2192040"/>
            <a:ext cx="848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High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518264" y="4686300"/>
            <a:ext cx="787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Low</a:t>
            </a:r>
            <a:endParaRPr lang="en-US" sz="2800" dirty="0"/>
          </a:p>
        </p:txBody>
      </p:sp>
      <p:sp>
        <p:nvSpPr>
          <p:cNvPr id="22" name="TextBox 21"/>
          <p:cNvSpPr txBox="1"/>
          <p:nvPr/>
        </p:nvSpPr>
        <p:spPr>
          <a:xfrm rot="16200000">
            <a:off x="-736879" y="3484889"/>
            <a:ext cx="2102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Temperature</a:t>
            </a:r>
            <a:endParaRPr lang="en-US" sz="2800" dirty="0"/>
          </a:p>
        </p:txBody>
      </p:sp>
      <p:cxnSp>
        <p:nvCxnSpPr>
          <p:cNvPr id="25" name="Straight Arrow Connector 24"/>
          <p:cNvCxnSpPr>
            <a:endCxn id="15" idx="1"/>
          </p:cNvCxnSpPr>
          <p:nvPr/>
        </p:nvCxnSpPr>
        <p:spPr>
          <a:xfrm flipV="1">
            <a:off x="5100460" y="1961208"/>
            <a:ext cx="820915" cy="230832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2" idx="0"/>
          </p:cNvCxnSpPr>
          <p:nvPr/>
        </p:nvCxnSpPr>
        <p:spPr>
          <a:xfrm flipH="1">
            <a:off x="3111500" y="2810710"/>
            <a:ext cx="835025" cy="474125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252860" y="2830676"/>
            <a:ext cx="328790" cy="454159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772480" y="1961208"/>
            <a:ext cx="990250" cy="230832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080250" y="2032000"/>
            <a:ext cx="16065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Daughter product escapes</a:t>
            </a:r>
            <a:endParaRPr lang="en-US" sz="2800" dirty="0"/>
          </a:p>
        </p:txBody>
      </p:sp>
      <p:sp>
        <p:nvSpPr>
          <p:cNvPr id="34" name="TextBox 33"/>
          <p:cNvSpPr txBox="1"/>
          <p:nvPr/>
        </p:nvSpPr>
        <p:spPr>
          <a:xfrm>
            <a:off x="7080250" y="4234160"/>
            <a:ext cx="18732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Daughter product is retained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762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17-10-20 10.18.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8"/>
          <a:stretch/>
        </p:blipFill>
        <p:spPr>
          <a:xfrm>
            <a:off x="0" y="61476"/>
            <a:ext cx="9144000" cy="6209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8500" y="6508750"/>
            <a:ext cx="692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http://</a:t>
            </a:r>
            <a:r>
              <a:rPr lang="en-US" dirty="0" err="1"/>
              <a:t>studylib.net</a:t>
            </a:r>
            <a:r>
              <a:rPr lang="en-US" dirty="0"/>
              <a:t>/doc/18050406/</a:t>
            </a:r>
            <a:r>
              <a:rPr lang="en-US" dirty="0" err="1"/>
              <a:t>ar</a:t>
            </a:r>
            <a:r>
              <a:rPr lang="en-US" dirty="0"/>
              <a:t>-</a:t>
            </a:r>
            <a:r>
              <a:rPr lang="en-US" dirty="0" err="1"/>
              <a:t>ar</a:t>
            </a:r>
            <a:r>
              <a:rPr lang="en-US" dirty="0"/>
              <a:t>-geo--</a:t>
            </a:r>
            <a:r>
              <a:rPr lang="en-US" dirty="0" err="1"/>
              <a:t>thermochronology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2989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Arial" pitchFamily="84" charset="0"/>
                <a:ea typeface="Osaka" pitchFamily="84" charset="-128"/>
                <a:cs typeface="Osaka" pitchFamily="84" charset="-128"/>
              </a:rPr>
              <a:t>Fick’s 2</a:t>
            </a:r>
            <a:r>
              <a:rPr lang="en-US" baseline="30000" dirty="0" smtClean="0">
                <a:latin typeface="Arial" pitchFamily="84" charset="0"/>
                <a:ea typeface="Osaka" pitchFamily="84" charset="-128"/>
                <a:cs typeface="Osaka" pitchFamily="84" charset="-128"/>
              </a:rPr>
              <a:t>nd</a:t>
            </a:r>
            <a:r>
              <a:rPr lang="en-US" dirty="0" smtClean="0">
                <a:latin typeface="Arial" pitchFamily="84" charset="0"/>
                <a:ea typeface="Osaka" pitchFamily="84" charset="-128"/>
                <a:cs typeface="Osaka" pitchFamily="84" charset="-128"/>
              </a:rPr>
              <a:t> law of diffusion</a:t>
            </a:r>
            <a:endParaRPr lang="en-US" dirty="0">
              <a:latin typeface="Arial" pitchFamily="84" charset="0"/>
              <a:ea typeface="Osaka" pitchFamily="84" charset="-128"/>
              <a:cs typeface="Osaka" pitchFamily="84" charset="-128"/>
            </a:endParaRPr>
          </a:p>
        </p:txBody>
      </p:sp>
      <p:pic>
        <p:nvPicPr>
          <p:cNvPr id="19460" name="Picture 7" descr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012" y="1417638"/>
            <a:ext cx="4310487" cy="15557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82625" y="4286250"/>
            <a:ext cx="696128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C= concentration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D = diffusion coefficient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∇</a:t>
            </a:r>
            <a:r>
              <a:rPr lang="en-US" sz="2800" baseline="30000" dirty="0" smtClean="0">
                <a:solidFill>
                  <a:schemeClr val="accent1"/>
                </a:solidFill>
              </a:rPr>
              <a:t>2</a:t>
            </a:r>
            <a:r>
              <a:rPr lang="en-US" sz="2800" dirty="0" smtClean="0">
                <a:solidFill>
                  <a:schemeClr val="accent1"/>
                </a:solidFill>
              </a:rPr>
              <a:t> = (</a:t>
            </a:r>
            <a:r>
              <a:rPr lang="en-US" sz="2800" dirty="0" err="1" smtClean="0">
                <a:solidFill>
                  <a:schemeClr val="accent1"/>
                </a:solidFill>
              </a:rPr>
              <a:t>x,y,z</a:t>
            </a:r>
            <a:r>
              <a:rPr lang="en-US" sz="2800" dirty="0" smtClean="0">
                <a:solidFill>
                  <a:schemeClr val="accent1"/>
                </a:solidFill>
              </a:rPr>
              <a:t> directions)</a:t>
            </a:r>
          </a:p>
          <a:p>
            <a:r>
              <a:rPr lang="en-US" sz="2800" dirty="0" smtClean="0">
                <a:solidFill>
                  <a:schemeClr val="accent1"/>
                </a:solidFill>
                <a:latin typeface="+mj-lt"/>
                <a:cs typeface="Symbol" charset="2"/>
              </a:rPr>
              <a:t>S = source term (</a:t>
            </a:r>
            <a:r>
              <a:rPr lang="en-US" sz="2800" dirty="0" err="1" smtClean="0">
                <a:solidFill>
                  <a:schemeClr val="accent1"/>
                </a:solidFill>
                <a:latin typeface="+mj-lt"/>
                <a:cs typeface="Symbol" charset="2"/>
              </a:rPr>
              <a:t>Ar</a:t>
            </a:r>
            <a:r>
              <a:rPr lang="en-US" sz="2800" dirty="0" smtClean="0">
                <a:solidFill>
                  <a:schemeClr val="accent1"/>
                </a:solidFill>
                <a:latin typeface="+mj-lt"/>
                <a:cs typeface="Symbol" charset="2"/>
              </a:rPr>
              <a:t> is being created over time)</a:t>
            </a:r>
            <a:endParaRPr lang="en-US" sz="2800" dirty="0">
              <a:solidFill>
                <a:schemeClr val="accent1"/>
              </a:solidFill>
              <a:latin typeface="+mj-lt"/>
              <a:cs typeface="Symbol" charset="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4675" y="3190875"/>
            <a:ext cx="8112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This equation describes the concentration (of argon) in 3 dimensions as a function of space and time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7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1265</Words>
  <Application>Microsoft Macintosh PowerPoint</Application>
  <PresentationFormat>On-screen Show (4:3)</PresentationFormat>
  <Paragraphs>192</Paragraphs>
  <Slides>30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40Ar/39Ar Thermochronology: Diffusion and Dodson</vt:lpstr>
      <vt:lpstr>Learning Outcomes</vt:lpstr>
      <vt:lpstr>Diffusion</vt:lpstr>
      <vt:lpstr>Diffusion in Minerals</vt:lpstr>
      <vt:lpstr>PowerPoint Presentation</vt:lpstr>
      <vt:lpstr>Diffusion in Rocks</vt:lpstr>
      <vt:lpstr>Closure Temperature</vt:lpstr>
      <vt:lpstr>PowerPoint Presentation</vt:lpstr>
      <vt:lpstr>Fick’s 2nd law of diffusion</vt:lpstr>
      <vt:lpstr>Linking age to T: Dodson Tc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Remember minerals have different lattice properties</vt:lpstr>
      <vt:lpstr>Create a Tc Spreadsheet for muscovite</vt:lpstr>
      <vt:lpstr>Now calculate and plot a graph of:</vt:lpstr>
      <vt:lpstr>Well done!</vt:lpstr>
      <vt:lpstr>PowerPoint Presentation</vt:lpstr>
      <vt:lpstr>What approximations are involved in using TC to link age to temperature?</vt:lpstr>
      <vt:lpstr>Linking 40Ar/39Ar ages to temperature:   assumptions</vt:lpstr>
      <vt:lpstr>Linking 40Ar/39Ar ages to temperature:   assumptions</vt:lpstr>
      <vt:lpstr>Linking 40Ar/39Ar ages to temperature:   assumptions</vt:lpstr>
      <vt:lpstr>Linking 40Ar/39Ar ages to temperature:   assumptions</vt:lpstr>
      <vt:lpstr>PowerPoint Presentation</vt:lpstr>
      <vt:lpstr>Conditions for the Dodson solution</vt:lpstr>
      <vt:lpstr>Conditions for the Dodson solution</vt:lpstr>
      <vt:lpstr>Linking 40Ar/39Ar ages to temperature:   assumptions</vt:lpstr>
      <vt:lpstr>Learning Outcomes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Ar/Ar Thermochronology</dc:title>
  <dc:creator>Clare Warren</dc:creator>
  <cp:lastModifiedBy>Clare Warren</cp:lastModifiedBy>
  <cp:revision>20</cp:revision>
  <dcterms:created xsi:type="dcterms:W3CDTF">2017-10-18T08:45:01Z</dcterms:created>
  <dcterms:modified xsi:type="dcterms:W3CDTF">2017-10-23T18:08:28Z</dcterms:modified>
</cp:coreProperties>
</file>

<file path=docProps/thumbnail.jpeg>
</file>